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660" y="126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0920" cy="43902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092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092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48200" y="166680"/>
            <a:ext cx="9070920" cy="2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Министерство труда и социального развития Омской области информирует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3107520" y="479880"/>
            <a:ext cx="3496680" cy="40212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Вы — работодатель?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3420720" y="1300680"/>
            <a:ext cx="2849760" cy="40932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В Вашей организации: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3399840" y="1849320"/>
            <a:ext cx="2926080" cy="94212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2" name="Рисунок 41"/>
          <p:cNvPicPr/>
          <p:nvPr/>
        </p:nvPicPr>
        <p:blipFill>
          <a:blip r:embed="rId2" cstate="print"/>
          <a:stretch/>
        </p:blipFill>
        <p:spPr>
          <a:xfrm>
            <a:off x="3427560" y="1904400"/>
            <a:ext cx="1230120" cy="819360"/>
          </a:xfrm>
          <a:prstGeom prst="rect">
            <a:avLst/>
          </a:prstGeom>
          <a:ln>
            <a:noFill/>
          </a:ln>
        </p:spPr>
      </p:pic>
      <p:sp>
        <p:nvSpPr>
          <p:cNvPr id="43" name="CustomShape 5"/>
          <p:cNvSpPr/>
          <p:nvPr/>
        </p:nvSpPr>
        <p:spPr>
          <a:xfrm>
            <a:off x="3399840" y="3071520"/>
            <a:ext cx="2961000" cy="95184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6"/>
          <p:cNvSpPr/>
          <p:nvPr/>
        </p:nvSpPr>
        <p:spPr>
          <a:xfrm>
            <a:off x="3399840" y="4317480"/>
            <a:ext cx="3002400" cy="109080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7"/>
          <p:cNvSpPr/>
          <p:nvPr/>
        </p:nvSpPr>
        <p:spPr>
          <a:xfrm>
            <a:off x="375480" y="1098000"/>
            <a:ext cx="1945800" cy="45144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полезные Интернет-ресурсы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для самопроверки и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методической помощи</a:t>
            </a:r>
            <a:r>
              <a:rPr lang="ru-RU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>
            <a:off x="7877520" y="1021680"/>
            <a:ext cx="1778400" cy="53496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Ответственность: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47" name="CustomShape 9"/>
          <p:cNvSpPr/>
          <p:nvPr/>
        </p:nvSpPr>
        <p:spPr>
          <a:xfrm>
            <a:off x="153000" y="1863360"/>
            <a:ext cx="2432520" cy="170244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https://онлайнинспекция.рф</a:t>
            </a:r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ru-RU" sz="1300" b="0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https://git55.rostrud.gov.ru</a:t>
            </a:r>
            <a:endParaRPr lang="ru-RU" sz="1300" b="0" strike="noStrike" spc="-1"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145800" y="3994200"/>
            <a:ext cx="2474640" cy="139320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700" b="0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https://nalog.gov.ru</a:t>
            </a:r>
            <a:r>
              <a:t/>
            </a:r>
            <a:br/>
            <a:r>
              <a:rPr lang="ru-RU" sz="1700" b="0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https://pfr.gov.ru</a:t>
            </a:r>
            <a:r>
              <a:t/>
            </a:r>
            <a:br/>
            <a:r>
              <a:rPr lang="ru-RU" sz="1700" b="0" u="sng" strike="noStrike" spc="-1">
                <a:solidFill>
                  <a:srgbClr val="000000"/>
                </a:solidFill>
                <a:uFillTx/>
                <a:latin typeface="Arial"/>
                <a:ea typeface="DejaVu Sans"/>
              </a:rPr>
              <a:t>https://r55.fss.ru</a:t>
            </a:r>
            <a:r>
              <a:t/>
            </a:r>
            <a:br/>
            <a:r>
              <a:t/>
            </a:r>
            <a:br/>
            <a:endParaRPr lang="ru-RU" sz="1700" b="0" strike="noStrike" spc="-1"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7404480" y="1856520"/>
            <a:ext cx="2543760" cy="97920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  <a:ea typeface="DejaVu Sans"/>
              </a:rPr>
              <a:t>Административный штраф</a:t>
            </a:r>
            <a:r>
              <a:t/>
            </a:r>
            <a:br/>
            <a:r>
              <a:rPr lang="ru-RU" sz="1200" b="1" strike="noStrike" spc="-1">
                <a:solidFill>
                  <a:srgbClr val="000000"/>
                </a:solidFill>
                <a:latin typeface="Arial"/>
                <a:ea typeface="DejaVu Sans"/>
              </a:rPr>
              <a:t>от 1 до 200 тысяч рублей</a:t>
            </a:r>
            <a:r>
              <a:t/>
            </a:r>
            <a:br/>
            <a:r>
              <a:rPr lang="ru-RU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(ст. 5.27. КоАП)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7397280" y="3072600"/>
            <a:ext cx="2571840" cy="97992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Административный </a:t>
            </a:r>
            <a:r>
              <a:rPr lang="ru-RU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штраф</a:t>
            </a:r>
            <a:r>
              <a:rPr dirty="0"/>
              <a:t/>
            </a:r>
            <a:br>
              <a:rPr dirty="0"/>
            </a:br>
            <a:r>
              <a:rPr lang="ru-RU" sz="105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от </a:t>
            </a:r>
            <a:r>
              <a:rPr lang="ru-RU" sz="11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10 до 100 тыс. руб. </a:t>
            </a:r>
            <a:r>
              <a:rPr lang="ru-RU" sz="105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(ст. 5.27 </a:t>
            </a:r>
            <a:r>
              <a:rPr lang="ru-RU" sz="105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КоАП</a:t>
            </a:r>
            <a:r>
              <a:rPr lang="ru-RU" sz="105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r>
              <a:rPr dirty="0"/>
              <a:t/>
            </a:r>
            <a:br>
              <a:rPr dirty="0"/>
            </a:br>
            <a:r>
              <a:rPr lang="ru-RU" sz="13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Уголовная ответственность</a:t>
            </a:r>
            <a:r>
              <a:rPr dirty="0"/>
              <a:t/>
            </a:r>
            <a:br>
              <a:rPr dirty="0"/>
            </a:br>
            <a:r>
              <a:rPr lang="ru-RU" sz="11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лишение свободы до 5 лет</a:t>
            </a:r>
            <a:r>
              <a:rPr dirty="0"/>
              <a:t/>
            </a:r>
            <a:br>
              <a:rPr dirty="0"/>
            </a:br>
            <a:r>
              <a:rPr lang="ru-RU" sz="1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(ст. 145.1 УК РФ)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7425360" y="4310640"/>
            <a:ext cx="2578680" cy="1083600"/>
          </a:xfrm>
          <a:prstGeom prst="rect">
            <a:avLst/>
          </a:prstGeom>
          <a:solidFill>
            <a:srgbClr val="C8DEF6"/>
          </a:solidFill>
          <a:ln>
            <a:solidFill>
              <a:srgbClr val="3465A4"/>
            </a:solidFill>
          </a:ln>
          <a:effectLst>
            <a:outerShdw dist="101823" dir="2700000">
              <a:srgbClr val="80808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  <a:ea typeface="DejaVu Sans"/>
              </a:rPr>
              <a:t>Штраф</a:t>
            </a:r>
            <a:r>
              <a:t/>
            </a:r>
            <a:br/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20% от суммы, подлежащей удержанию и</a:t>
            </a:r>
            <a:r>
              <a:t/>
            </a:r>
            <a:br/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(или) перечислению (ст. 123 НК РФ)</a:t>
            </a:r>
            <a:r>
              <a:t/>
            </a:r>
            <a:br/>
            <a:r>
              <a:rPr lang="ru-RU" sz="1300" b="0" strike="noStrike" spc="-1">
                <a:solidFill>
                  <a:srgbClr val="000000"/>
                </a:solidFill>
                <a:latin typeface="Arial"/>
                <a:ea typeface="DejaVu Sans"/>
              </a:rPr>
              <a:t>Уголовная ответственность</a:t>
            </a:r>
            <a:r>
              <a:t/>
            </a:r>
            <a:br/>
            <a:r>
              <a:rPr lang="ru-RU" sz="800" b="1" strike="noStrike" spc="-1">
                <a:solidFill>
                  <a:srgbClr val="000000"/>
                </a:solidFill>
                <a:latin typeface="Arial"/>
                <a:ea typeface="DejaVu Sans"/>
              </a:rPr>
              <a:t>штраф от 100 до 300 тыс. руб.</a:t>
            </a:r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 (ст. 199 УК РФ)</a:t>
            </a:r>
            <a:r>
              <a:t/>
            </a:r>
            <a:br/>
            <a:r>
              <a:rPr lang="ru-RU" sz="800" b="1" strike="noStrike" spc="-1">
                <a:solidFill>
                  <a:srgbClr val="000000"/>
                </a:solidFill>
                <a:latin typeface="Arial"/>
                <a:ea typeface="DejaVu Sans"/>
              </a:rPr>
              <a:t>лишение свободы до 2 лет </a:t>
            </a:r>
            <a:r>
              <a:rPr lang="ru-RU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(ст. 199 УК РФ)</a:t>
            </a:r>
            <a:endParaRPr lang="ru-RU" sz="800" b="0" strike="noStrike" spc="-1"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4678920" y="993960"/>
            <a:ext cx="207720" cy="256680"/>
          </a:xfrm>
          <a:custGeom>
            <a:avLst/>
            <a:gdLst/>
            <a:ahLst/>
            <a:cxnLst/>
            <a:rect l="l" t="t" r="r" b="b"/>
            <a:pathLst>
              <a:path w="581" h="717">
                <a:moveTo>
                  <a:pt x="145" y="0"/>
                </a:moveTo>
                <a:lnTo>
                  <a:pt x="145" y="537"/>
                </a:lnTo>
                <a:lnTo>
                  <a:pt x="0" y="537"/>
                </a:lnTo>
                <a:lnTo>
                  <a:pt x="290" y="716"/>
                </a:lnTo>
                <a:lnTo>
                  <a:pt x="580" y="537"/>
                </a:lnTo>
                <a:lnTo>
                  <a:pt x="435" y="537"/>
                </a:lnTo>
                <a:lnTo>
                  <a:pt x="435" y="0"/>
                </a:lnTo>
                <a:lnTo>
                  <a:pt x="145" y="0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15"/>
          <p:cNvSpPr/>
          <p:nvPr/>
        </p:nvSpPr>
        <p:spPr>
          <a:xfrm>
            <a:off x="2697480" y="4825080"/>
            <a:ext cx="659880" cy="291240"/>
          </a:xfrm>
          <a:custGeom>
            <a:avLst/>
            <a:gdLst/>
            <a:ahLst/>
            <a:cxnLst/>
            <a:rect l="l" t="t" r="r" b="b"/>
            <a:pathLst>
              <a:path w="1837" h="813">
                <a:moveTo>
                  <a:pt x="1836" y="203"/>
                </a:moveTo>
                <a:lnTo>
                  <a:pt x="459" y="203"/>
                </a:lnTo>
                <a:lnTo>
                  <a:pt x="459" y="0"/>
                </a:lnTo>
                <a:lnTo>
                  <a:pt x="0" y="406"/>
                </a:lnTo>
                <a:lnTo>
                  <a:pt x="459" y="812"/>
                </a:lnTo>
                <a:lnTo>
                  <a:pt x="459" y="609"/>
                </a:lnTo>
                <a:lnTo>
                  <a:pt x="1836" y="609"/>
                </a:lnTo>
                <a:lnTo>
                  <a:pt x="1836" y="203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4" name="Рисунок 53"/>
          <p:cNvPicPr/>
          <p:nvPr/>
        </p:nvPicPr>
        <p:blipFill>
          <a:blip r:embed="rId3" cstate="print"/>
          <a:stretch/>
        </p:blipFill>
        <p:spPr>
          <a:xfrm>
            <a:off x="0" y="0"/>
            <a:ext cx="1369440" cy="956880"/>
          </a:xfrm>
          <a:prstGeom prst="rect">
            <a:avLst/>
          </a:prstGeom>
          <a:ln>
            <a:noFill/>
          </a:ln>
        </p:spPr>
      </p:pic>
      <p:pic>
        <p:nvPicPr>
          <p:cNvPr id="55" name="Рисунок 54"/>
          <p:cNvPicPr/>
          <p:nvPr/>
        </p:nvPicPr>
        <p:blipFill>
          <a:blip r:embed="rId4" cstate="print"/>
          <a:stretch/>
        </p:blipFill>
        <p:spPr>
          <a:xfrm>
            <a:off x="8662680" y="0"/>
            <a:ext cx="1416600" cy="950400"/>
          </a:xfrm>
          <a:prstGeom prst="rect">
            <a:avLst/>
          </a:prstGeom>
          <a:ln>
            <a:noFill/>
          </a:ln>
        </p:spPr>
      </p:pic>
      <p:sp>
        <p:nvSpPr>
          <p:cNvPr id="56" name="CustomShape 16"/>
          <p:cNvSpPr/>
          <p:nvPr/>
        </p:nvSpPr>
        <p:spPr>
          <a:xfrm>
            <a:off x="4887360" y="905040"/>
            <a:ext cx="1028160" cy="3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ДА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2829600" y="2028600"/>
            <a:ext cx="5068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ДА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2815560" y="2885040"/>
            <a:ext cx="6112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ДА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59" name="CustomShape 19"/>
          <p:cNvSpPr/>
          <p:nvPr/>
        </p:nvSpPr>
        <p:spPr>
          <a:xfrm>
            <a:off x="2899080" y="4569120"/>
            <a:ext cx="5972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ДА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60" name="CustomShape 20"/>
          <p:cNvSpPr/>
          <p:nvPr/>
        </p:nvSpPr>
        <p:spPr>
          <a:xfrm>
            <a:off x="6493320" y="1918440"/>
            <a:ext cx="7293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НЕТ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61" name="CustomShape 21"/>
          <p:cNvSpPr/>
          <p:nvPr/>
        </p:nvSpPr>
        <p:spPr>
          <a:xfrm>
            <a:off x="6535440" y="3080160"/>
            <a:ext cx="6458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НЕТ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62" name="CustomShape 22"/>
          <p:cNvSpPr/>
          <p:nvPr/>
        </p:nvSpPr>
        <p:spPr>
          <a:xfrm>
            <a:off x="6486840" y="4470480"/>
            <a:ext cx="673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НЕТ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63" name="Рисунок 62"/>
          <p:cNvPicPr/>
          <p:nvPr/>
        </p:nvPicPr>
        <p:blipFill>
          <a:blip r:embed="rId5" cstate="print"/>
          <a:stretch/>
        </p:blipFill>
        <p:spPr>
          <a:xfrm>
            <a:off x="3427560" y="3144240"/>
            <a:ext cx="1222920" cy="833400"/>
          </a:xfrm>
          <a:prstGeom prst="rect">
            <a:avLst/>
          </a:prstGeom>
          <a:ln>
            <a:noFill/>
          </a:ln>
        </p:spPr>
      </p:pic>
      <p:pic>
        <p:nvPicPr>
          <p:cNvPr id="64" name="Рисунок 63"/>
          <p:cNvPicPr/>
          <p:nvPr/>
        </p:nvPicPr>
        <p:blipFill>
          <a:blip r:embed="rId6" cstate="print"/>
          <a:stretch/>
        </p:blipFill>
        <p:spPr>
          <a:xfrm>
            <a:off x="3471840" y="4395600"/>
            <a:ext cx="1247400" cy="833400"/>
          </a:xfrm>
          <a:prstGeom prst="rect">
            <a:avLst/>
          </a:prstGeom>
          <a:ln>
            <a:noFill/>
          </a:ln>
        </p:spPr>
      </p:pic>
      <p:sp>
        <p:nvSpPr>
          <p:cNvPr id="65" name="CustomShape 23"/>
          <p:cNvSpPr/>
          <p:nvPr/>
        </p:nvSpPr>
        <p:spPr>
          <a:xfrm>
            <a:off x="4651200" y="1849320"/>
            <a:ext cx="1598400" cy="117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Ведется кадровое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делопроизводство</a:t>
            </a:r>
            <a:r>
              <a:t/>
            </a:r>
            <a:br/>
            <a:r>
              <a:rPr lang="ru-RU" sz="1000" b="0" strike="noStrike" spc="-1">
                <a:solidFill>
                  <a:srgbClr val="000000"/>
                </a:solidFill>
                <a:latin typeface="Arial"/>
                <a:ea typeface="DejaVu Sans"/>
              </a:rPr>
              <a:t>(оформлены приказы, трудовые договоры, трудовые книжки)? </a:t>
            </a:r>
            <a:r>
              <a:t/>
            </a:r>
            <a:br/>
            <a:r>
              <a:t/>
            </a:r>
            <a:br/>
            <a:endParaRPr lang="ru-RU" sz="1000" b="0" strike="noStrike" spc="-1">
              <a:latin typeface="Arial"/>
            </a:endParaRPr>
          </a:p>
        </p:txBody>
      </p:sp>
      <p:sp>
        <p:nvSpPr>
          <p:cNvPr id="66" name="CustomShape 24"/>
          <p:cNvSpPr/>
          <p:nvPr/>
        </p:nvSpPr>
        <p:spPr>
          <a:xfrm>
            <a:off x="4755240" y="3071520"/>
            <a:ext cx="1557000" cy="104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Заработная плата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выплачивается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каждые полмесяца?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Отсутствуют "серые" схемы "в конверте"?</a:t>
            </a:r>
            <a:r>
              <a:t/>
            </a:r>
            <a:br/>
            <a:endParaRPr lang="ru-RU" sz="1050" b="0" strike="noStrike" spc="-1">
              <a:latin typeface="Arial"/>
            </a:endParaRPr>
          </a:p>
        </p:txBody>
      </p:sp>
      <p:sp>
        <p:nvSpPr>
          <p:cNvPr id="67" name="CustomShape 25"/>
          <p:cNvSpPr/>
          <p:nvPr/>
        </p:nvSpPr>
        <p:spPr>
          <a:xfrm>
            <a:off x="4602600" y="4544280"/>
            <a:ext cx="1806120" cy="5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Делаются отчисления</a:t>
            </a:r>
            <a:r>
              <a:t/>
            </a:r>
            <a:br/>
            <a:r>
              <a:rPr lang="ru-RU" sz="1050" b="0" strike="noStrike" spc="-1">
                <a:solidFill>
                  <a:srgbClr val="000000"/>
                </a:solidFill>
                <a:latin typeface="Arial"/>
                <a:ea typeface="DejaVu Sans"/>
              </a:rPr>
              <a:t> в бюджет и внебюджетные фонды?</a:t>
            </a:r>
            <a:endParaRPr lang="ru-RU" sz="1050" b="0" strike="noStrike" spc="-1">
              <a:latin typeface="Arial"/>
            </a:endParaRPr>
          </a:p>
        </p:txBody>
      </p:sp>
      <p:sp>
        <p:nvSpPr>
          <p:cNvPr id="68" name="CustomShape 26"/>
          <p:cNvSpPr/>
          <p:nvPr/>
        </p:nvSpPr>
        <p:spPr>
          <a:xfrm>
            <a:off x="2676600" y="2273400"/>
            <a:ext cx="659880" cy="291240"/>
          </a:xfrm>
          <a:custGeom>
            <a:avLst/>
            <a:gdLst/>
            <a:ahLst/>
            <a:cxnLst/>
            <a:rect l="l" t="t" r="r" b="b"/>
            <a:pathLst>
              <a:path w="1837" h="813">
                <a:moveTo>
                  <a:pt x="1836" y="203"/>
                </a:moveTo>
                <a:lnTo>
                  <a:pt x="459" y="203"/>
                </a:lnTo>
                <a:lnTo>
                  <a:pt x="459" y="0"/>
                </a:lnTo>
                <a:lnTo>
                  <a:pt x="0" y="406"/>
                </a:lnTo>
                <a:lnTo>
                  <a:pt x="459" y="812"/>
                </a:lnTo>
                <a:lnTo>
                  <a:pt x="459" y="609"/>
                </a:lnTo>
                <a:lnTo>
                  <a:pt x="1836" y="609"/>
                </a:lnTo>
                <a:lnTo>
                  <a:pt x="1836" y="203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" name="CustomShape 27"/>
          <p:cNvSpPr/>
          <p:nvPr/>
        </p:nvSpPr>
        <p:spPr>
          <a:xfrm>
            <a:off x="2656080" y="3142440"/>
            <a:ext cx="659880" cy="291240"/>
          </a:xfrm>
          <a:custGeom>
            <a:avLst/>
            <a:gdLst/>
            <a:ahLst/>
            <a:cxnLst/>
            <a:rect l="l" t="t" r="r" b="b"/>
            <a:pathLst>
              <a:path w="1837" h="813">
                <a:moveTo>
                  <a:pt x="1836" y="203"/>
                </a:moveTo>
                <a:lnTo>
                  <a:pt x="459" y="203"/>
                </a:lnTo>
                <a:lnTo>
                  <a:pt x="459" y="0"/>
                </a:lnTo>
                <a:lnTo>
                  <a:pt x="0" y="406"/>
                </a:lnTo>
                <a:lnTo>
                  <a:pt x="459" y="812"/>
                </a:lnTo>
                <a:lnTo>
                  <a:pt x="459" y="609"/>
                </a:lnTo>
                <a:lnTo>
                  <a:pt x="1836" y="609"/>
                </a:lnTo>
                <a:lnTo>
                  <a:pt x="1836" y="203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28"/>
          <p:cNvSpPr/>
          <p:nvPr/>
        </p:nvSpPr>
        <p:spPr>
          <a:xfrm>
            <a:off x="6590880" y="3357360"/>
            <a:ext cx="652680" cy="284400"/>
          </a:xfrm>
          <a:custGeom>
            <a:avLst/>
            <a:gdLst/>
            <a:ahLst/>
            <a:cxnLst/>
            <a:rect l="l" t="t" r="r" b="b"/>
            <a:pathLst>
              <a:path w="1817" h="794">
                <a:moveTo>
                  <a:pt x="0" y="198"/>
                </a:moveTo>
                <a:lnTo>
                  <a:pt x="1362" y="198"/>
                </a:lnTo>
                <a:lnTo>
                  <a:pt x="1362" y="0"/>
                </a:lnTo>
                <a:lnTo>
                  <a:pt x="1816" y="396"/>
                </a:lnTo>
                <a:lnTo>
                  <a:pt x="1362" y="793"/>
                </a:lnTo>
                <a:lnTo>
                  <a:pt x="1362" y="594"/>
                </a:lnTo>
                <a:lnTo>
                  <a:pt x="0" y="594"/>
                </a:lnTo>
                <a:lnTo>
                  <a:pt x="0" y="198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29"/>
          <p:cNvSpPr/>
          <p:nvPr/>
        </p:nvSpPr>
        <p:spPr>
          <a:xfrm>
            <a:off x="6563160" y="4734360"/>
            <a:ext cx="652680" cy="284400"/>
          </a:xfrm>
          <a:custGeom>
            <a:avLst/>
            <a:gdLst/>
            <a:ahLst/>
            <a:cxnLst/>
            <a:rect l="l" t="t" r="r" b="b"/>
            <a:pathLst>
              <a:path w="1817" h="794">
                <a:moveTo>
                  <a:pt x="0" y="198"/>
                </a:moveTo>
                <a:lnTo>
                  <a:pt x="1362" y="198"/>
                </a:lnTo>
                <a:lnTo>
                  <a:pt x="1362" y="0"/>
                </a:lnTo>
                <a:lnTo>
                  <a:pt x="1816" y="396"/>
                </a:lnTo>
                <a:lnTo>
                  <a:pt x="1362" y="793"/>
                </a:lnTo>
                <a:lnTo>
                  <a:pt x="1362" y="594"/>
                </a:lnTo>
                <a:lnTo>
                  <a:pt x="0" y="594"/>
                </a:lnTo>
                <a:lnTo>
                  <a:pt x="0" y="198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" name="CustomShape 30"/>
          <p:cNvSpPr/>
          <p:nvPr/>
        </p:nvSpPr>
        <p:spPr>
          <a:xfrm>
            <a:off x="6570000" y="2169360"/>
            <a:ext cx="652680" cy="284400"/>
          </a:xfrm>
          <a:custGeom>
            <a:avLst/>
            <a:gdLst/>
            <a:ahLst/>
            <a:cxnLst/>
            <a:rect l="l" t="t" r="r" b="b"/>
            <a:pathLst>
              <a:path w="1817" h="794">
                <a:moveTo>
                  <a:pt x="0" y="198"/>
                </a:moveTo>
                <a:lnTo>
                  <a:pt x="1362" y="198"/>
                </a:lnTo>
                <a:lnTo>
                  <a:pt x="1362" y="0"/>
                </a:lnTo>
                <a:lnTo>
                  <a:pt x="1816" y="396"/>
                </a:lnTo>
                <a:lnTo>
                  <a:pt x="1362" y="793"/>
                </a:lnTo>
                <a:lnTo>
                  <a:pt x="1362" y="594"/>
                </a:lnTo>
                <a:lnTo>
                  <a:pt x="0" y="594"/>
                </a:lnTo>
                <a:lnTo>
                  <a:pt x="0" y="198"/>
                </a:lnTo>
              </a:path>
            </a:pathLst>
          </a:custGeom>
          <a:solidFill>
            <a:srgbClr val="C8DEF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3" name="Рисунок 72"/>
          <p:cNvPicPr/>
          <p:nvPr/>
        </p:nvPicPr>
        <p:blipFill>
          <a:blip r:embed="rId7" cstate="print"/>
          <a:stretch/>
        </p:blipFill>
        <p:spPr>
          <a:xfrm>
            <a:off x="271080" y="2238480"/>
            <a:ext cx="2234520" cy="83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44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DejaVu Sans</vt:lpstr>
      <vt:lpstr>Symbol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 Кондакова</dc:creator>
  <cp:lastModifiedBy>Economich_Firyza</cp:lastModifiedBy>
  <cp:revision>5</cp:revision>
  <cp:lastPrinted>2021-08-10T16:48:22Z</cp:lastPrinted>
  <dcterms:created xsi:type="dcterms:W3CDTF">2021-08-10T14:12:18Z</dcterms:created>
  <dcterms:modified xsi:type="dcterms:W3CDTF">2025-04-01T05:13:59Z</dcterms:modified>
  <dc:language>ru-RU</dc:language>
</cp:coreProperties>
</file>