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6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7" autoAdjust="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E0AE-652B-4342-93AC-113E804D88F8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A08E-F5F2-4712-B022-060F049B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A08E-F5F2-4712-B022-060F049B3B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ED7381-8C36-4139-9486-9580AD4CAC96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B701E3-9AC3-4BDD-AE2E-1E8A3C41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ealth.omskinform.ru/news/tags/1754/%D0%92%D0%BB%D0%B0%D0%B4%D0%B8%D0%BC%D0%B8%D1%80%20%D0%A1%D1%82%D0%BE%D1%80%D0%BE%D0%B6%D0%B5%D0%BD%D0%BA%D0%B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857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ПОЧЕТНЫЕ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ГРАЖДАНе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71678"/>
            <a:ext cx="6400800" cy="3567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1500" b="1" dirty="0" smtClean="0"/>
              <a:t> 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Почетный гражданин, привилегированное звание в России. В 19 -начале 20 вв. для лиц, входящих в состав сословий </a:t>
            </a:r>
            <a:r>
              <a:rPr lang="ru-R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мещанства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или </a:t>
            </a:r>
            <a:r>
              <a:rPr lang="ru-RU" sz="15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духовенства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Все почетные граждане освобождались от рекрутской повинности, подушной подати и телесных наказаний, имели право участия в городском самоуправлении.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Быстрая смена событий в истории нашей страны заслонила важность института почетных граждан. Вплоть до 60-х годов XX века это звание не присваивалось.</a:t>
            </a:r>
          </a:p>
          <a:p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Судьбу района определяют люди, чья профессиональная деятельность становится его историей. Независимо от должностей, специальностей и возраста, всех почётных граждан объединяет безграничная любовь к родному краю и желание сделать как можно больше для его развития.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Положение о наградах и присвоении звания почётного гражданина было принято в 2000 году, с тех пор оно присвоено 16 жителям района. Их имена на слуху, их деятельность всегда была на виду, поэтому людям среднего и старшего поколения нет необходимости их представлять. А вот молодёжь должна знать об этих людях. 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СВИРКИН НИКОЛАЙ АНТОНОВИЧ</a:t>
            </a:r>
            <a:endParaRPr lang="ru-RU" sz="3600" dirty="0"/>
          </a:p>
        </p:txBody>
      </p:sp>
      <p:pic>
        <p:nvPicPr>
          <p:cNvPr id="2050" name="Picture 2" descr="C:\Users\User\Desktop\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1"/>
            <a:ext cx="3959946" cy="44291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base"/>
            <a:r>
              <a:rPr lang="ru-RU" sz="1050" dirty="0" smtClean="0"/>
              <a:t>Н.А. </a:t>
            </a:r>
            <a:r>
              <a:rPr lang="ru-RU" sz="1050" dirty="0" err="1" smtClean="0"/>
              <a:t>Свиркин</a:t>
            </a:r>
            <a:r>
              <a:rPr lang="ru-RU" sz="1050" dirty="0" smtClean="0"/>
              <a:t> родился в большой семье, он рано остался без отца, которого в 1937 году в период массовых репрессий приговорили к высшей мере наказания – расстрелу. Пережил он и трудное военное лихолетье.</a:t>
            </a:r>
          </a:p>
          <a:p>
            <a:pPr algn="just" fontAlgn="base"/>
            <a:r>
              <a:rPr lang="ru-RU" sz="1050" dirty="0" smtClean="0"/>
              <a:t>Николай Антонович – Заслуженный учитель школ РСФСР, 27 лет являлся директором Тихвинской школы. </a:t>
            </a:r>
          </a:p>
          <a:p>
            <a:pPr algn="just" fontAlgn="base"/>
            <a:r>
              <a:rPr lang="ru-RU" sz="1050" dirty="0" smtClean="0"/>
              <a:t>Именно с его подачи в 2000 году в райцентре открылся краеведческий музей. На момент передачи фондов, которые долгие годы собирал краевед, экспонатов насчитывалось 800, сегодня эта цифра выросла до 11 тысяч.</a:t>
            </a:r>
          </a:p>
          <a:p>
            <a:pPr algn="just" fontAlgn="base"/>
            <a:r>
              <a:rPr lang="ru-RU" sz="1050" dirty="0" smtClean="0"/>
              <a:t>Он выпустил в свет две книги – «Наша история» и «На </a:t>
            </a:r>
            <a:r>
              <a:rPr lang="ru-RU" sz="1050" dirty="0" err="1" smtClean="0"/>
              <a:t>Павлоградской</a:t>
            </a:r>
            <a:r>
              <a:rPr lang="ru-RU" sz="1050" dirty="0" smtClean="0"/>
              <a:t> ниве», в которых подробно описывается история становления нашего района. Кроме книг, им написаны десятки статей по краеведению, образованию, собрано более 60 папок о своей родословной.</a:t>
            </a:r>
          </a:p>
          <a:p>
            <a:pPr algn="just" fontAlgn="base"/>
            <a:r>
              <a:rPr lang="ru-RU" sz="1050" dirty="0" smtClean="0"/>
              <a:t>Н.А. </a:t>
            </a:r>
            <a:r>
              <a:rPr lang="ru-RU" sz="1050" dirty="0" err="1" smtClean="0"/>
              <a:t>Свиркин</a:t>
            </a:r>
            <a:r>
              <a:rPr lang="ru-RU" sz="1050" dirty="0" smtClean="0"/>
              <a:t> награжден значком «Отличник народного просвещения», медалью «За доблестный труд а </a:t>
            </a:r>
            <a:r>
              <a:rPr lang="ru-RU" sz="1050" dirty="0" err="1" smtClean="0"/>
              <a:t>озноменовании</a:t>
            </a:r>
            <a:r>
              <a:rPr lang="ru-RU" sz="1050" dirty="0" smtClean="0"/>
              <a:t> 100- </a:t>
            </a:r>
            <a:r>
              <a:rPr lang="ru-RU" sz="1050" dirty="0" err="1" smtClean="0"/>
              <a:t>летия</a:t>
            </a:r>
            <a:r>
              <a:rPr lang="ru-RU" sz="1050" dirty="0" smtClean="0"/>
              <a:t> со дня рождения В.И. Ленина», медалью «Ветеран труда», значком «Отличник   просвещения СССР», присвоено звание «Почетный гражданин </a:t>
            </a:r>
            <a:r>
              <a:rPr lang="ru-RU" sz="1050" dirty="0" err="1" smtClean="0"/>
              <a:t>Павлоградского</a:t>
            </a:r>
            <a:r>
              <a:rPr lang="ru-RU" sz="1050" dirty="0" smtClean="0"/>
              <a:t> района» ( 2000)</a:t>
            </a:r>
          </a:p>
          <a:p>
            <a:pPr algn="just" fontAlgn="base"/>
            <a:endParaRPr lang="ru-RU" sz="11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МИРОШНИЧЕНКО НИНА ПЕРТОВНА</a:t>
            </a:r>
            <a:endParaRPr lang="ru-RU" sz="3600" dirty="0"/>
          </a:p>
        </p:txBody>
      </p:sp>
      <p:pic>
        <p:nvPicPr>
          <p:cNvPr id="6146" name="Picture 2" descr="C:\Users\User\Desktop\ПОЧЕТНЫЕ ГРАЖДАНЕ\2Мирошниченко Н 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67" y="1600200"/>
            <a:ext cx="3449540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1200" dirty="0" smtClean="0"/>
              <a:t>Родилась 9 декабря 1941 года. После окончания школы пришла работать в </a:t>
            </a:r>
            <a:r>
              <a:rPr lang="ru-RU" sz="1200" dirty="0" err="1" smtClean="0"/>
              <a:t>с-з</a:t>
            </a:r>
            <a:r>
              <a:rPr lang="ru-RU" sz="1200" dirty="0" smtClean="0"/>
              <a:t> «</a:t>
            </a:r>
            <a:r>
              <a:rPr lang="ru-RU" sz="1200" dirty="0" err="1" smtClean="0"/>
              <a:t>Семяноский</a:t>
            </a:r>
            <a:r>
              <a:rPr lang="ru-RU" sz="1200" dirty="0" smtClean="0"/>
              <a:t>»  дояркой. Приходилось в любую погоду, в мороз и в ветер, в снег и в дождь добираться пешком до фермы. Но, несмотря на все сложности, всё вынесли девичьи плечи. А вскоре работа юной труженицы была отмечена первой наградой. Н.П. Мирошниченко  была назначена бригадиром животноводства отделения « 1 </a:t>
            </a:r>
            <a:r>
              <a:rPr lang="ru-RU" sz="1200" dirty="0" err="1" smtClean="0"/>
              <a:t>сз</a:t>
            </a:r>
            <a:r>
              <a:rPr lang="ru-RU" sz="1200" dirty="0" smtClean="0"/>
              <a:t> «</a:t>
            </a:r>
            <a:r>
              <a:rPr lang="ru-RU" sz="1200" dirty="0" err="1" smtClean="0"/>
              <a:t>Семяновский</a:t>
            </a:r>
            <a:r>
              <a:rPr lang="ru-RU" sz="1200" dirty="0" smtClean="0"/>
              <a:t>». Ферма  молочного гурта считалась самой лучшей в районе и была награждена переходящим Красным Знаменем ЦК КПСС.</a:t>
            </a:r>
          </a:p>
          <a:p>
            <a:pPr algn="just"/>
            <a:r>
              <a:rPr lang="ru-RU" sz="1200" dirty="0" smtClean="0"/>
              <a:t>Вся дальнейшая трудовая деятельность Н.П  Мирошниченко была связана с животноводством.</a:t>
            </a:r>
          </a:p>
          <a:p>
            <a:pPr algn="just"/>
            <a:r>
              <a:rPr lang="ru-RU" sz="1200" dirty="0" smtClean="0"/>
              <a:t>За свои заслуги в животноводстве Н.П. Мирошниченко получила достойные награды. Среди них много грамот,  </a:t>
            </a:r>
            <a:r>
              <a:rPr lang="ru-RU" sz="1200" dirty="0" err="1" smtClean="0"/>
              <a:t>медалий,благодарственных</a:t>
            </a:r>
            <a:r>
              <a:rPr lang="ru-RU" sz="1200" dirty="0" smtClean="0"/>
              <a:t> писем, ценных подарков. Неоднократно избиралась членом бюро райкома партии.</a:t>
            </a:r>
          </a:p>
          <a:p>
            <a:pPr algn="just"/>
            <a:r>
              <a:rPr lang="ru-RU" sz="1200" dirty="0" smtClean="0"/>
              <a:t>В </a:t>
            </a:r>
            <a:r>
              <a:rPr lang="ru-RU" sz="1200" b="1" dirty="0" smtClean="0"/>
              <a:t>1991 году Указом президента СССР </a:t>
            </a:r>
            <a:r>
              <a:rPr lang="ru-RU" sz="1200" dirty="0" smtClean="0"/>
              <a:t>Нина Петровна награждается </a:t>
            </a:r>
            <a:r>
              <a:rPr lang="ru-RU" sz="1200" b="1" dirty="0" smtClean="0"/>
              <a:t>орденом Трудового Красного Знамени</a:t>
            </a:r>
            <a:r>
              <a:rPr lang="ru-RU" sz="1200" dirty="0" smtClean="0"/>
              <a:t>. Является почетным гражданином </a:t>
            </a:r>
            <a:r>
              <a:rPr lang="ru-RU" sz="1200" dirty="0" err="1" smtClean="0"/>
              <a:t>Павлоградского</a:t>
            </a:r>
            <a:r>
              <a:rPr lang="ru-RU" sz="1200" dirty="0" smtClean="0"/>
              <a:t> района</a:t>
            </a:r>
            <a:r>
              <a:rPr lang="ru-RU" sz="1100" dirty="0" smtClean="0"/>
              <a:t>. (2003)</a:t>
            </a:r>
          </a:p>
          <a:p>
            <a:pPr algn="just"/>
            <a:endParaRPr lang="ru-RU" sz="1100" dirty="0" smtClean="0"/>
          </a:p>
          <a:p>
            <a:pPr algn="just"/>
            <a:endParaRPr lang="ru-RU" sz="1100" dirty="0" smtClean="0"/>
          </a:p>
          <a:p>
            <a:pPr algn="just"/>
            <a:r>
              <a:rPr lang="ru-RU" sz="1000" dirty="0" smtClean="0"/>
              <a:t>)</a:t>
            </a:r>
            <a:endParaRPr lang="ru-RU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Дизер</a:t>
            </a:r>
            <a:r>
              <a:rPr lang="ru-RU" dirty="0" smtClean="0"/>
              <a:t> Яков </a:t>
            </a:r>
            <a:br>
              <a:rPr lang="ru-RU" dirty="0" smtClean="0"/>
            </a:br>
            <a:r>
              <a:rPr lang="ru-RU" dirty="0" smtClean="0"/>
              <a:t>Эдуардович</a:t>
            </a:r>
            <a:endParaRPr lang="ru-RU" dirty="0"/>
          </a:p>
        </p:txBody>
      </p:sp>
      <p:pic>
        <p:nvPicPr>
          <p:cNvPr id="7170" name="Picture 2" descr="C:\Users\User\Desktop\ПОЧЕТНЫЕ ГРАЖДАНЕ\2 Диз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67" y="1600200"/>
            <a:ext cx="3449540" cy="45259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3357586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/>
            <a:r>
              <a:rPr lang="ru-RU" sz="4000" dirty="0" err="1" smtClean="0"/>
              <a:t>Дизер</a:t>
            </a:r>
            <a:r>
              <a:rPr lang="ru-RU" sz="4000" dirty="0" smtClean="0"/>
              <a:t> Яков Эдуардович начал свою трудовую деятельность с 19 лет в 1956 году в совхозе «</a:t>
            </a:r>
            <a:r>
              <a:rPr lang="ru-RU" sz="4000" dirty="0" err="1" smtClean="0"/>
              <a:t>Павлоградский</a:t>
            </a:r>
            <a:r>
              <a:rPr lang="ru-RU" sz="4000" dirty="0" smtClean="0"/>
              <a:t>» и более 42 лет проработал на земле</a:t>
            </a:r>
          </a:p>
          <a:p>
            <a:pPr algn="just"/>
            <a:r>
              <a:rPr lang="ru-RU" sz="4000" dirty="0" err="1" smtClean="0"/>
              <a:t>Дизер</a:t>
            </a:r>
            <a:r>
              <a:rPr lang="ru-RU" sz="4000" dirty="0" smtClean="0"/>
              <a:t> Яков Эдуардович награжден - Почетные грамоты за высокие показатели в соц. соревновании на уборке урожая совхоза «Степной» – 1966г,1974г,1975г,1976г,1985г.,1986г,</a:t>
            </a:r>
          </a:p>
          <a:p>
            <a:pPr algn="just"/>
            <a:r>
              <a:rPr lang="ru-RU" sz="4000" dirty="0" smtClean="0"/>
              <a:t>Диплом «Лучший по профессии» - 1991г,1992г.</a:t>
            </a:r>
          </a:p>
          <a:p>
            <a:pPr algn="just"/>
            <a:r>
              <a:rPr lang="ru-RU" sz="4000" dirty="0" smtClean="0"/>
              <a:t>Диплом «Мастер Золотые руки» - 20.11.1993г</a:t>
            </a:r>
          </a:p>
          <a:p>
            <a:pPr algn="just"/>
            <a:r>
              <a:rPr lang="ru-RU" sz="4000" dirty="0" smtClean="0"/>
              <a:t>Почетная Почетные грамоты </a:t>
            </a:r>
            <a:r>
              <a:rPr lang="ru-RU" sz="4000" dirty="0" err="1" smtClean="0"/>
              <a:t>Павлоградского</a:t>
            </a:r>
            <a:r>
              <a:rPr lang="ru-RU" sz="4000" dirty="0" smtClean="0"/>
              <a:t> райкома КПСС – 1971г., 1972г, 1975г, 1976г., 1978г., 1979г, 1981г, 1984г.</a:t>
            </a:r>
          </a:p>
          <a:p>
            <a:pPr algn="just"/>
            <a:r>
              <a:rPr lang="ru-RU" sz="4000" dirty="0" smtClean="0"/>
              <a:t>Грамота Президиума Верховного Совета РСФСР о присвоении звания заслуженного механизатора с/хозяйства РСФСР – 31.08.1978г.</a:t>
            </a:r>
          </a:p>
          <a:p>
            <a:pPr algn="just"/>
            <a:r>
              <a:rPr lang="ru-RU" sz="4000" dirty="0" smtClean="0"/>
              <a:t>Бронзовая медаль – 1972г, 1977г.</a:t>
            </a:r>
          </a:p>
          <a:p>
            <a:pPr algn="just"/>
            <a:r>
              <a:rPr lang="ru-RU" sz="4000" dirty="0" smtClean="0"/>
              <a:t>Знак «Победитель социалистического соревнования – 1978г.</a:t>
            </a:r>
          </a:p>
          <a:p>
            <a:pPr algn="just"/>
            <a:r>
              <a:rPr lang="ru-RU" sz="4000" dirty="0" smtClean="0"/>
              <a:t>Юбилейная медаль «За доблестный труд» - 1970г.</a:t>
            </a:r>
          </a:p>
          <a:p>
            <a:pPr algn="just"/>
            <a:r>
              <a:rPr lang="ru-RU" sz="4000" dirty="0" smtClean="0"/>
              <a:t>Орден трудового Красного Знамени – 1972г.</a:t>
            </a:r>
          </a:p>
          <a:p>
            <a:pPr algn="just"/>
            <a:r>
              <a:rPr lang="ru-RU" sz="4000" dirty="0" smtClean="0"/>
              <a:t>Орден Трудовой Славы 3степ. 2 степени– 1978г,1984г. Почетный гражданин </a:t>
            </a:r>
            <a:r>
              <a:rPr lang="ru-RU" sz="4000" dirty="0" err="1" smtClean="0"/>
              <a:t>Павлоградского</a:t>
            </a:r>
            <a:r>
              <a:rPr lang="ru-RU" sz="4000" dirty="0" smtClean="0"/>
              <a:t> района (2003)</a:t>
            </a:r>
          </a:p>
          <a:p>
            <a:pPr algn="just"/>
            <a:r>
              <a:rPr lang="ru-RU" sz="4000" dirty="0" smtClean="0"/>
              <a:t>грамота ЗАО «Степное» за добросовестное отношение к труду -1998г.</a:t>
            </a:r>
          </a:p>
          <a:p>
            <a:pPr algn="just"/>
            <a:r>
              <a:rPr lang="ru-RU" sz="4000" dirty="0" smtClean="0"/>
              <a:t>Почетная грамота совхоза «</a:t>
            </a:r>
            <a:r>
              <a:rPr lang="ru-RU" sz="4000" dirty="0" err="1" smtClean="0"/>
              <a:t>Павлоградский</a:t>
            </a:r>
            <a:r>
              <a:rPr lang="ru-RU" sz="4000" dirty="0" smtClean="0"/>
              <a:t>» за ударный труд – 1983г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42048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/>
              <a:t>КУЛЯШ</a:t>
            </a:r>
            <a:r>
              <a:rPr lang="ru-RU" sz="3600" dirty="0" smtClean="0"/>
              <a:t> </a:t>
            </a:r>
            <a:r>
              <a:rPr lang="ru-RU" sz="3600" b="1" dirty="0" smtClean="0"/>
              <a:t>ДЕНИС ВЛАДИСЛАВОВИЧ</a:t>
            </a:r>
            <a:endParaRPr lang="ru-RU" sz="3600" b="1" dirty="0"/>
          </a:p>
        </p:txBody>
      </p:sp>
      <p:pic>
        <p:nvPicPr>
          <p:cNvPr id="1026" name="Picture 2" descr="C:\Users\User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14554"/>
            <a:ext cx="3521075" cy="28213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900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900" dirty="0" smtClean="0"/>
              <a:t>Российский хоккеист, мастер спорта международного класса. Является игроком румынского клуба «</a:t>
            </a:r>
            <a:r>
              <a:rPr lang="ru-RU" sz="900" dirty="0" err="1" smtClean="0"/>
              <a:t>Чиксереда</a:t>
            </a:r>
            <a:r>
              <a:rPr lang="ru-RU" sz="900" dirty="0" smtClean="0"/>
              <a:t>». Бывший защитник «Авангарда» Денис </a:t>
            </a:r>
            <a:r>
              <a:rPr lang="ru-RU" sz="900" dirty="0" err="1" smtClean="0"/>
              <a:t>Куляш</a:t>
            </a:r>
            <a:r>
              <a:rPr lang="ru-RU" sz="900" dirty="0" smtClean="0"/>
              <a:t>, выступающий за румынскую «</a:t>
            </a:r>
            <a:r>
              <a:rPr lang="ru-RU" sz="900" dirty="0" err="1" smtClean="0"/>
              <a:t>Чиксереду</a:t>
            </a:r>
            <a:r>
              <a:rPr lang="ru-RU" sz="900" dirty="0" smtClean="0"/>
              <a:t>», в 2020 году стал гражданином Евросоюза: принял присягу и получил гражданство Румынии.</a:t>
            </a:r>
          </a:p>
          <a:p>
            <a:pPr algn="just">
              <a:buNone/>
            </a:pPr>
            <a:r>
              <a:rPr lang="ru-RU" sz="900" dirty="0" smtClean="0"/>
              <a:t>         Защитник Омского  «Авангарда» </a:t>
            </a:r>
            <a:r>
              <a:rPr lang="ru-RU" sz="900" b="1" dirty="0" smtClean="0"/>
              <a:t>Денис</a:t>
            </a:r>
            <a:r>
              <a:rPr lang="ru-RU" sz="900" dirty="0" smtClean="0"/>
              <a:t> </a:t>
            </a:r>
            <a:r>
              <a:rPr lang="ru-RU" sz="900" b="1" dirty="0" err="1" smtClean="0"/>
              <a:t>Куляш</a:t>
            </a:r>
            <a:r>
              <a:rPr lang="ru-RU" sz="900" dirty="0" smtClean="0"/>
              <a:t> удостоен звания </a:t>
            </a:r>
            <a:r>
              <a:rPr lang="ru-RU" sz="900" b="1" dirty="0" smtClean="0"/>
              <a:t>почетного</a:t>
            </a:r>
            <a:r>
              <a:rPr lang="ru-RU" sz="900" dirty="0" smtClean="0"/>
              <a:t> </a:t>
            </a:r>
            <a:r>
              <a:rPr lang="ru-RU" sz="900" b="1" dirty="0" smtClean="0"/>
              <a:t>гражданина</a:t>
            </a:r>
            <a:r>
              <a:rPr lang="ru-RU" sz="900" dirty="0" smtClean="0"/>
              <a:t> Богодуховского сельского поселения </a:t>
            </a:r>
            <a:r>
              <a:rPr lang="ru-RU" sz="900" dirty="0" err="1" smtClean="0"/>
              <a:t>Павлоградского</a:t>
            </a:r>
            <a:r>
              <a:rPr lang="ru-RU" sz="900" dirty="0" smtClean="0"/>
              <a:t> района. Награду перед началом матча с новокузнецким «Металлургом» 24 февраля спортсмену вручил глава населенного пункта.  </a:t>
            </a:r>
          </a:p>
          <a:p>
            <a:pPr algn="just">
              <a:buNone/>
            </a:pPr>
            <a:r>
              <a:rPr lang="ru-RU" sz="900" dirty="0" smtClean="0"/>
              <a:t>           15 октября 2014 защитник "Авангарда" </a:t>
            </a:r>
            <a:r>
              <a:rPr lang="ru-RU" sz="900" b="1" dirty="0" smtClean="0"/>
              <a:t>Денис </a:t>
            </a:r>
            <a:r>
              <a:rPr lang="ru-RU" sz="900" b="1" dirty="0" err="1" smtClean="0"/>
              <a:t>Куляш</a:t>
            </a:r>
            <a:r>
              <a:rPr lang="ru-RU" sz="900" dirty="0" smtClean="0"/>
              <a:t>  открыл хоккейную коробку в селе Южное </a:t>
            </a:r>
            <a:r>
              <a:rPr lang="ru-RU" sz="900" dirty="0" err="1" smtClean="0"/>
              <a:t>Павлоградского</a:t>
            </a:r>
            <a:r>
              <a:rPr lang="ru-RU" sz="900" dirty="0" smtClean="0"/>
              <a:t> района и подарил сельским детям 20 комплектов хоккейной формы и 75 клюшек.</a:t>
            </a:r>
          </a:p>
          <a:p>
            <a:pPr algn="just">
              <a:buNone/>
            </a:pPr>
            <a:r>
              <a:rPr lang="ru-RU" sz="900" dirty="0" smtClean="0"/>
              <a:t>           третья хоккейная коробка, подаренная Денисом </a:t>
            </a:r>
            <a:r>
              <a:rPr lang="ru-RU" sz="900" dirty="0" err="1" smtClean="0"/>
              <a:t>Куляшом</a:t>
            </a:r>
            <a:r>
              <a:rPr lang="ru-RU" sz="900" dirty="0" smtClean="0"/>
              <a:t> детям за последние два года. Он сделал подарок ребятам из </a:t>
            </a:r>
            <a:r>
              <a:rPr lang="ru-RU" sz="900" dirty="0" err="1" smtClean="0"/>
              <a:t>Богодуховки</a:t>
            </a:r>
            <a:r>
              <a:rPr lang="ru-RU" sz="900" dirty="0" smtClean="0"/>
              <a:t>, а не так давно возможность тренироваться на собственном льду появилась у юных хоккеистов из села </a:t>
            </a:r>
            <a:r>
              <a:rPr lang="ru-RU" sz="900" dirty="0" err="1" smtClean="0"/>
              <a:t>Хорошки</a:t>
            </a:r>
            <a:r>
              <a:rPr lang="ru-RU" sz="900" dirty="0" smtClean="0"/>
              <a:t>. защитник подарил 300 клюшек четырем детским хоккейным командам </a:t>
            </a:r>
            <a:r>
              <a:rPr lang="ru-RU" sz="900" dirty="0" err="1" smtClean="0"/>
              <a:t>Павлоградского</a:t>
            </a:r>
            <a:r>
              <a:rPr lang="ru-RU" sz="900" dirty="0" smtClean="0"/>
              <a:t> района - </a:t>
            </a:r>
            <a:r>
              <a:rPr lang="ru-RU" sz="900" dirty="0" err="1" smtClean="0"/>
              <a:t>Хорошковского</a:t>
            </a:r>
            <a:r>
              <a:rPr lang="ru-RU" sz="900" dirty="0" smtClean="0"/>
              <a:t>, Богодуховского, Южного сельских поселений и </a:t>
            </a:r>
            <a:r>
              <a:rPr lang="ru-RU" sz="900" dirty="0" err="1" smtClean="0"/>
              <a:t>Павлоградского</a:t>
            </a:r>
            <a:r>
              <a:rPr lang="ru-RU" sz="900" dirty="0" smtClean="0"/>
              <a:t> городского поселения.</a:t>
            </a:r>
          </a:p>
          <a:p>
            <a:pPr algn="just">
              <a:buNone/>
            </a:pPr>
            <a:r>
              <a:rPr lang="ru-RU" sz="900" dirty="0" smtClean="0"/>
              <a:t>Благотворительностью Денис </a:t>
            </a:r>
            <a:r>
              <a:rPr lang="ru-RU" sz="900" dirty="0" err="1" smtClean="0"/>
              <a:t>Куляш</a:t>
            </a:r>
            <a:r>
              <a:rPr lang="ru-RU" sz="900" dirty="0" smtClean="0"/>
              <a:t> занимается регулярно. В строительство хоккейных коробок спортсмен вкладывает собственные средства. В июле 2014 года </a:t>
            </a:r>
            <a:r>
              <a:rPr lang="ru-RU" sz="900" dirty="0" err="1" smtClean="0"/>
              <a:t>Куляш</a:t>
            </a:r>
            <a:r>
              <a:rPr lang="ru-RU" sz="900" dirty="0" smtClean="0"/>
              <a:t> получил международную премию </a:t>
            </a:r>
            <a:r>
              <a:rPr lang="ru-RU" sz="900" dirty="0" err="1" smtClean="0"/>
              <a:t>Fair</a:t>
            </a:r>
            <a:r>
              <a:rPr lang="ru-RU" sz="900" dirty="0" smtClean="0"/>
              <a:t> </a:t>
            </a:r>
            <a:r>
              <a:rPr lang="ru-RU" sz="900" dirty="0" err="1" smtClean="0"/>
              <a:t>Play</a:t>
            </a:r>
            <a:r>
              <a:rPr lang="ru-RU" sz="900" dirty="0" smtClean="0"/>
              <a:t> за многолетнюю помощь сельским и дворовым хоккейным командам. Сам хоккеист много лет назад выступал за команду «Молния» из </a:t>
            </a:r>
            <a:r>
              <a:rPr lang="ru-RU" sz="900" dirty="0" err="1" smtClean="0"/>
              <a:t>Богодуховки</a:t>
            </a:r>
            <a:r>
              <a:rPr lang="ru-RU" sz="900" dirty="0" smtClean="0"/>
              <a:t>. (2015)</a:t>
            </a:r>
            <a:endParaRPr lang="ru-RU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ДЕСЯТНИК НИКОЛАЙ ВАСИЛЬЕВИЧ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Десятник Н.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67" y="1600200"/>
            <a:ext cx="3449540" cy="45259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fontAlgn="base"/>
            <a:r>
              <a:rPr lang="ru-RU" dirty="0" smtClean="0"/>
              <a:t>Н.В. Десятник – человек с богатой трудовой судьбой. Его детство пришлось на военное лихолетье, восстановление хозяйства в послевоенные годы. В числе добровольцев Николай Васильевич поднимал целину, всю жизнь посвятил работе механизатора. В 1972 году за нелегкий труд был удостоен ордена Ленина. После получения высокой награды, как рассказал на встрече в районном </a:t>
            </a:r>
            <a:r>
              <a:rPr lang="ru-RU" dirty="0" err="1" smtClean="0"/>
              <a:t>информационно-досуговом</a:t>
            </a:r>
            <a:r>
              <a:rPr lang="ru-RU" dirty="0" smtClean="0"/>
              <a:t> центре Николай Васильевич, он стал трудиться еще более упорно, а по-другому он просто не умел. Через восемь лет его наградили вторым орденом Ленина.</a:t>
            </a:r>
          </a:p>
          <a:p>
            <a:pPr fontAlgn="base"/>
            <a:r>
              <a:rPr lang="ru-RU" dirty="0" smtClean="0"/>
              <a:t>Также он награжден медалью «За освоение целинных и залежных земель».</a:t>
            </a:r>
          </a:p>
          <a:p>
            <a:r>
              <a:rPr lang="ru-RU" dirty="0" smtClean="0"/>
              <a:t>Почетный гражданин </a:t>
            </a:r>
            <a:r>
              <a:rPr lang="ru-RU" dirty="0" err="1" smtClean="0"/>
              <a:t>Павлоградского</a:t>
            </a:r>
            <a:r>
              <a:rPr lang="ru-RU" dirty="0" smtClean="0"/>
              <a:t> района (2015)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НЕКРАСОВ АНАТОЛИЙ ИЛЛАРИОНОВИЧ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Некрасов А.И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00" y="1600200"/>
            <a:ext cx="3450999" cy="44720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fontAlgn="base"/>
            <a:r>
              <a:rPr lang="ru-RU" sz="1600" dirty="0" smtClean="0"/>
              <a:t>Свою трудовую жизнь посвятил работе на земле ещё один Почетный гражданин </a:t>
            </a:r>
            <a:r>
              <a:rPr lang="ru-RU" sz="1600" dirty="0" err="1" smtClean="0"/>
              <a:t>Павлоградского</a:t>
            </a:r>
            <a:r>
              <a:rPr lang="ru-RU" sz="1600" dirty="0" smtClean="0"/>
              <a:t> района – Анатолий Илларионович Некрасов. Он работал трактористом и комбайнером в колхозе имени Жданова до ухода на пенсию.</a:t>
            </a:r>
          </a:p>
          <a:p>
            <a:pPr algn="just" fontAlgn="base"/>
            <a:r>
              <a:rPr lang="ru-RU" sz="1600" dirty="0" smtClean="0"/>
              <a:t>Трудился так, что государство не могло не отметить его трудовые подвиги. На груди у А.И. Некрасова блестят ордена Ленина и трудового Красного Знамени. Почетный гражданин </a:t>
            </a:r>
            <a:r>
              <a:rPr lang="ru-RU" sz="1600" dirty="0" err="1" smtClean="0"/>
              <a:t>Павлоградского</a:t>
            </a:r>
            <a:r>
              <a:rPr lang="ru-RU" sz="1600" dirty="0" smtClean="0"/>
              <a:t> района (2015)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42" y="193798"/>
            <a:ext cx="7242048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ДРЮКОВ АЛЕКСЕЙ</a:t>
            </a:r>
            <a:br>
              <a:rPr lang="ru-RU" sz="3200" dirty="0" smtClean="0"/>
            </a:br>
            <a:r>
              <a:rPr lang="ru-RU" sz="3200" dirty="0" smtClean="0"/>
              <a:t> ВАСИЛЬЕВИЧ</a:t>
            </a:r>
            <a:endParaRPr lang="ru-RU" sz="3200" dirty="0"/>
          </a:p>
        </p:txBody>
      </p:sp>
      <p:pic>
        <p:nvPicPr>
          <p:cNvPr id="2050" name="Picture 2" descr="C:\Users\User\Desktop\1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846" y="1600200"/>
            <a:ext cx="3449782" cy="4391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err="1"/>
              <a:t>Дрюков</a:t>
            </a:r>
            <a:r>
              <a:rPr lang="ru-RU" dirty="0"/>
              <a:t> Александр Васильевич родился в 1931 году. Общий стаж работы – больше 60-ти лет. Когда началась Великая Отечественная война, он десятилетним мальчишкой пошел пасти ягнят. После службы в армии стал ездить на лесозаготовки в Усть-Ишим, затем работал в с. </a:t>
            </a:r>
            <a:r>
              <a:rPr lang="ru-RU" dirty="0" err="1"/>
              <a:t>Новоуральское</a:t>
            </a:r>
            <a:r>
              <a:rPr lang="ru-RU" dirty="0"/>
              <a:t> трактористом, а через некоторое время стал бригадиром. Окончил вечернюю школу, двухгодичные агрономические курсы и больше 30 лет трудился управляющим. С 2001 по 2005 годы работал заведующим токовым хозяйством, откуда и ушел на заслуженный отдых. Награжден орденом «Знак Почета», Почетным Знаком Министерства сельского хозяйства Российской Федерации к 50-летию освоения целинных и залежных земель, юбилейными медалями к годовщинам Победы в Великой Отечественной войне, медалью «Ветеран труда». В 2008 году А.В. </a:t>
            </a:r>
            <a:r>
              <a:rPr lang="ru-RU" dirty="0" err="1"/>
              <a:t>Дрюкову</a:t>
            </a:r>
            <a:r>
              <a:rPr lang="ru-RU" dirty="0"/>
              <a:t> присвоено звание «Почетный гражданин </a:t>
            </a:r>
            <a:r>
              <a:rPr lang="ru-RU" dirty="0" err="1"/>
              <a:t>Павлоградского</a:t>
            </a:r>
            <a:r>
              <a:rPr lang="ru-RU" dirty="0"/>
              <a:t> района».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ПАСЬКО ВЛАДИМИР</a:t>
            </a:r>
            <a:br>
              <a:rPr lang="ru-RU" sz="3200" dirty="0" smtClean="0"/>
            </a:br>
            <a:r>
              <a:rPr lang="ru-RU" sz="3200" dirty="0" smtClean="0"/>
              <a:t> ИВАНОВИЧ</a:t>
            </a:r>
            <a:endParaRPr lang="ru-RU" sz="3200" dirty="0"/>
          </a:p>
        </p:txBody>
      </p:sp>
      <p:pic>
        <p:nvPicPr>
          <p:cNvPr id="5122" name="Picture 2" descr="C:\Users\User\Desktop\1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67" y="1600200"/>
            <a:ext cx="3449540" cy="452596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100" dirty="0"/>
              <a:t>Пасько Владимир Иванович родился в 1926 году. В селе </a:t>
            </a:r>
            <a:r>
              <a:rPr lang="ru-RU" sz="1100" dirty="0" err="1"/>
              <a:t>Новоуральское</a:t>
            </a:r>
            <a:r>
              <a:rPr lang="ru-RU" sz="1100" dirty="0"/>
              <a:t> его знают не только как ветерана Великой отечественной войны, но и как замечательного педагога. Больше 20 лет он был бессменным директором </a:t>
            </a:r>
            <a:r>
              <a:rPr lang="ru-RU" sz="1100" dirty="0" err="1"/>
              <a:t>Новоуральской</a:t>
            </a:r>
            <a:r>
              <a:rPr lang="ru-RU" sz="1100" dirty="0"/>
              <a:t> школы. В 1944 году после обучения в Новосибирске на радиста и прохождения курсов повышения квалификации в Мытищах был отправлен на 2-ой Белорусский фронт. В 1947 году сержанта Пасько направили в г. Бобруйск. Ему рекомендовали поступать в Львовское военно-политическое училище, но пришел отказ. И он выбрал профессию учителя. Отличник народного просвещения. Награжден правительственными наградами: медалями «За взятие Кенигсберга», «За победу над Германией», «65 лет Победы в Великой Отечественной войны 1941-1945», «65 лет освобождения республики Беларусь от немецко-фашистских захватчиков», Кавалер ордена «Знак Почета», ветеран </a:t>
            </a:r>
            <a:r>
              <a:rPr lang="ru-RU" sz="1100" dirty="0" smtClean="0"/>
              <a:t>труд. Почетный гражданин </a:t>
            </a:r>
            <a:r>
              <a:rPr lang="ru-RU" sz="1100" dirty="0" err="1" smtClean="0"/>
              <a:t>Павлоградского</a:t>
            </a:r>
            <a:r>
              <a:rPr lang="ru-RU" sz="1100" dirty="0" smtClean="0"/>
              <a:t> района.</a:t>
            </a:r>
            <a:endParaRPr lang="ru-RU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ru-RU" sz="32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/>
                </a:solidFill>
                <a:ea typeface="+mn-ea"/>
                <a:cs typeface="+mn-cs"/>
              </a:rPr>
              <a:t>ЯНЧУК </a:t>
            </a:r>
            <a:br>
              <a:rPr lang="ru-RU" sz="32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32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/>
                </a:solidFill>
                <a:ea typeface="+mn-ea"/>
                <a:cs typeface="+mn-cs"/>
              </a:rPr>
              <a:t>ВИТАЛИЙ АЛЕКСАНДРОВИЧ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" y="2132856"/>
            <a:ext cx="3754760" cy="3600400"/>
          </a:xfrm>
          <a:solidFill>
            <a:schemeClr val="tx2"/>
          </a:solidFill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3343272" cy="46805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200" dirty="0"/>
              <a:t>Заслуженный работник сельского хозяйства Омской области, генеральный </a:t>
            </a:r>
            <a:r>
              <a:rPr lang="ru-RU" sz="1200" dirty="0" smtClean="0"/>
              <a:t>директор ЗАО </a:t>
            </a:r>
            <a:r>
              <a:rPr lang="ru-RU" sz="1200" dirty="0"/>
              <a:t>«</a:t>
            </a:r>
            <a:r>
              <a:rPr lang="ru-RU" sz="1200" dirty="0" err="1"/>
              <a:t>Павлоградская</a:t>
            </a:r>
            <a:r>
              <a:rPr lang="ru-RU" sz="1200" dirty="0"/>
              <a:t> МТС» </a:t>
            </a:r>
            <a:r>
              <a:rPr lang="ru-RU" sz="1200" dirty="0" smtClean="0"/>
              <a:t>Виталий Александрович </a:t>
            </a:r>
            <a:r>
              <a:rPr lang="ru-RU" sz="1200" dirty="0" err="1" smtClean="0"/>
              <a:t>Янчук</a:t>
            </a:r>
            <a:r>
              <a:rPr lang="ru-RU" sz="1200" dirty="0" smtClean="0"/>
              <a:t>.</a:t>
            </a:r>
            <a:endParaRPr lang="ru-RU" sz="1200" dirty="0" smtClean="0"/>
          </a:p>
          <a:p>
            <a:pPr algn="just"/>
            <a:r>
              <a:rPr lang="ru-RU" sz="1200" dirty="0"/>
              <a:t>Всю свою жизнь В.А. </a:t>
            </a:r>
            <a:r>
              <a:rPr lang="ru-RU" sz="1200" dirty="0" err="1"/>
              <a:t>Янчук</a:t>
            </a:r>
            <a:r>
              <a:rPr lang="ru-RU" sz="1200" dirty="0"/>
              <a:t> посвятил труду в сельском хозяйстве. Начинал свой трудовой путь инженером, затем главным инженером, а с момента организации в </a:t>
            </a:r>
            <a:r>
              <a:rPr lang="ru-RU" sz="1200" dirty="0" err="1"/>
              <a:t>Павлоградском</a:t>
            </a:r>
            <a:r>
              <a:rPr lang="ru-RU" sz="1200" dirty="0"/>
              <a:t> районе машинно-технологической станции является её бессменным </a:t>
            </a:r>
            <a:r>
              <a:rPr lang="ru-RU" sz="1200" dirty="0" smtClean="0"/>
              <a:t>руководителем </a:t>
            </a:r>
            <a:r>
              <a:rPr lang="ru-RU" sz="1200" dirty="0" smtClean="0"/>
              <a:t>4 </a:t>
            </a:r>
            <a:r>
              <a:rPr lang="ru-RU" sz="1200" dirty="0"/>
              <a:t>ноября 2022 года, перед проведением праздничного концерта, посвященного Дню народного единства, мной было вручено удостоверение и свидетельство о присвоении звания Почетного гражданина </a:t>
            </a:r>
            <a:r>
              <a:rPr lang="ru-RU" sz="1200" dirty="0" err="1"/>
              <a:t>Павлоградского</a:t>
            </a:r>
            <a:r>
              <a:rPr lang="ru-RU" sz="1200" dirty="0"/>
              <a:t> муниципального района </a:t>
            </a:r>
            <a:r>
              <a:rPr lang="ru-RU" sz="1200" dirty="0" err="1"/>
              <a:t>Янчуку</a:t>
            </a:r>
            <a:r>
              <a:rPr lang="ru-RU" sz="1200" dirty="0"/>
              <a:t> Виталию Александровичу</a:t>
            </a:r>
            <a:r>
              <a:rPr lang="ru-RU" sz="1200" dirty="0" smtClean="0"/>
              <a:t>.</a:t>
            </a:r>
            <a:r>
              <a:rPr lang="ru-RU" sz="1200" dirty="0"/>
              <a:t> Виталий Александрович внес большой личный вклад в экономическое и социальное развитие района. 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617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ПУШКАРЕВ ВЛАДИМИР </a:t>
            </a:r>
            <a:r>
              <a:rPr lang="ru-RU" sz="4000" dirty="0" smtClean="0"/>
              <a:t>ИВАНОВИЧ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User\Desktop\5cecaa01d5c28976164b9bf6dcd43f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999958" cy="35147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00486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/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smtClean="0">
                <a:ea typeface="Batang" pitchFamily="18" charset="-127"/>
              </a:rPr>
              <a:t>Родился 17 июня 1954 года в селе Саргатское Саргатского района Омской области.  В 1961 году пошел в </a:t>
            </a:r>
            <a:r>
              <a:rPr lang="ru-RU" sz="2900" dirty="0" err="1" smtClean="0">
                <a:ea typeface="Batang" pitchFamily="18" charset="-127"/>
              </a:rPr>
              <a:t>Павлоградскую</a:t>
            </a:r>
            <a:r>
              <a:rPr lang="ru-RU" sz="2900" dirty="0" smtClean="0">
                <a:ea typeface="Batang" pitchFamily="18" charset="-127"/>
              </a:rPr>
              <a:t> среднюю школу 1.№. В1976 году </a:t>
            </a:r>
            <a:r>
              <a:rPr lang="ru-RU" sz="2900" dirty="0" err="1" smtClean="0">
                <a:ea typeface="Batang" pitchFamily="18" charset="-127"/>
              </a:rPr>
              <a:t>закончилсельскохозяственнй</a:t>
            </a:r>
            <a:r>
              <a:rPr lang="ru-RU" sz="2900" dirty="0" smtClean="0">
                <a:ea typeface="Batang" pitchFamily="18" charset="-127"/>
              </a:rPr>
              <a:t>  институт им. Кирова  факультет «Агрономия», присвоена квалификация «ученый агроном» . В 1979 году – главный агроном совхоза «Нива». 13 июля 1981 года – директор совхоза «Нива». С  1992  года В.И.  Пушкарев избран генеральным директором  АО«Нива» по настоящее время. В 1996 году присвоено почетное звание «Заслуженный работник сельского хозяйства РФ». В 2004 году награжден Почетной грамотой   Министерства сельского хозяйства РФ. В 2008 году награжден национальной премией им. Петра Столыпина»Аграрная  элита России » в номинации «За стабильность и развитие». В 2013 году присвоено  звание «Почетный работник агропромышленного комплекса России» В 2014 году В.И. Пушкареву присвоено звание «Почетный гражданин </a:t>
            </a:r>
            <a:r>
              <a:rPr lang="ru-RU" sz="2900" dirty="0" err="1" smtClean="0">
                <a:ea typeface="Batang" pitchFamily="18" charset="-127"/>
              </a:rPr>
              <a:t>Павлоградского</a:t>
            </a:r>
            <a:r>
              <a:rPr lang="ru-RU" sz="2900" dirty="0" smtClean="0">
                <a:ea typeface="Batang" pitchFamily="18" charset="-127"/>
              </a:rPr>
              <a:t> района (2014)</a:t>
            </a:r>
            <a:endParaRPr lang="ru-RU" sz="2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АНАСЕНКО АНТОН ВЛАДИМИРОВИЧ</a:t>
            </a:r>
            <a:endParaRPr lang="ru-RU" sz="3600" dirty="0"/>
          </a:p>
        </p:txBody>
      </p:sp>
      <p:pic>
        <p:nvPicPr>
          <p:cNvPr id="1026" name="Picture 2" descr="C:\Users\User\Desktop\анасен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214842" cy="4000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00486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dirty="0" smtClean="0"/>
              <a:t> В 2020 году число почётных граждан </a:t>
            </a:r>
            <a:r>
              <a:rPr lang="ru-RU" dirty="0" err="1" smtClean="0"/>
              <a:t>Павлоградского</a:t>
            </a:r>
            <a:r>
              <a:rPr lang="ru-RU" dirty="0" smtClean="0"/>
              <a:t> района пополнило имя нашего прославленного земляка, спортсмена, десятикратного чемпиона мира по гиревому спорту, мастера спорта международного класса, наставника молодёжи, общественного деятеля Антона Владимировича </a:t>
            </a:r>
            <a:r>
              <a:rPr lang="ru-RU" dirty="0" err="1" smtClean="0"/>
              <a:t>Анасенко</a:t>
            </a:r>
            <a:r>
              <a:rPr lang="ru-RU" dirty="0" smtClean="0"/>
              <a:t>.. По инициативе Антона </a:t>
            </a:r>
            <a:r>
              <a:rPr lang="ru-RU" dirty="0" err="1" smtClean="0"/>
              <a:t>Анасенко</a:t>
            </a:r>
            <a:r>
              <a:rPr lang="ru-RU" dirty="0" smtClean="0"/>
              <a:t> в </a:t>
            </a:r>
            <a:r>
              <a:rPr lang="ru-RU" dirty="0" err="1" smtClean="0"/>
              <a:t>Павлоградском</a:t>
            </a:r>
            <a:r>
              <a:rPr lang="ru-RU" dirty="0" smtClean="0"/>
              <a:t> районе создан и успешно развивается спортивный клуб «Железная хватка», который объединяет ребят, увлечённых греко-римской борьбой, гиревым спортом. Антон Владимирович лично проводит тренировки для юных спортсменов, готовит лучших из них к выступлениям на различных соревнованиях.. А.В. </a:t>
            </a:r>
            <a:r>
              <a:rPr lang="ru-RU" dirty="0" err="1" smtClean="0"/>
              <a:t>Анасенко</a:t>
            </a:r>
            <a:r>
              <a:rPr lang="ru-RU" dirty="0" smtClean="0"/>
              <a:t>, десятикратный чемпион мира по гиревому спорту, родился 17 ноября 1979 года в рабочем поселке Павлоградка. В настоящее время выступает за команду Омской области. Звание: мастер спорта международного класса по гиревому спорту. Высшие достижения Антона: толчок – 169 очков, рывок – 180 подъемов, лучшая сумма – 253 (набрал на чемпионате России в 2001 году). Обладатель 10-ти мировых рекордов и 4-х рекордов России в толчке..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БУЦ ВИКТОР ДАНИЛОВИЧ</a:t>
            </a:r>
            <a:endParaRPr lang="ru-RU" sz="3600" dirty="0"/>
          </a:p>
        </p:txBody>
      </p:sp>
      <p:pic>
        <p:nvPicPr>
          <p:cNvPr id="2050" name="Picture 2" descr="C:\Users\User\Desktop\8695ebd7fd8dc87934599f3b28577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010878" cy="40994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1400" dirty="0" smtClean="0">
                <a:ea typeface="Microsoft JhengHei" pitchFamily="34" charset="-120"/>
              </a:rPr>
              <a:t>Председатель колхоза им. 23 Партсъезда  (1956-1992гг.),  с 1992 -2018 годы  директор ЗАО «</a:t>
            </a:r>
            <a:r>
              <a:rPr lang="ru-RU" sz="1400" dirty="0" err="1" smtClean="0">
                <a:ea typeface="Microsoft JhengHei" pitchFamily="34" charset="-120"/>
              </a:rPr>
              <a:t>Богодуховское</a:t>
            </a:r>
            <a:r>
              <a:rPr lang="ru-RU" sz="1400" dirty="0" smtClean="0">
                <a:ea typeface="Microsoft JhengHei" pitchFamily="34" charset="-120"/>
              </a:rPr>
              <a:t>» </a:t>
            </a:r>
            <a:r>
              <a:rPr lang="ru-RU" sz="1400" dirty="0" err="1" smtClean="0">
                <a:ea typeface="Microsoft JhengHei" pitchFamily="34" charset="-120"/>
              </a:rPr>
              <a:t>Павлоградского</a:t>
            </a:r>
            <a:r>
              <a:rPr lang="ru-RU" sz="1400" dirty="0" smtClean="0">
                <a:ea typeface="Microsoft JhengHei" pitchFamily="34" charset="-120"/>
              </a:rPr>
              <a:t> района Омской области. В 1994 году ЗАО «</a:t>
            </a:r>
            <a:r>
              <a:rPr lang="ru-RU" sz="1400" dirty="0" err="1" smtClean="0">
                <a:ea typeface="Microsoft JhengHei" pitchFamily="34" charset="-120"/>
              </a:rPr>
              <a:t>Богодуховское</a:t>
            </a:r>
            <a:r>
              <a:rPr lang="ru-RU" sz="1400" dirty="0" smtClean="0">
                <a:ea typeface="Microsoft JhengHei" pitchFamily="34" charset="-120"/>
              </a:rPr>
              <a:t>» получило статус племенного хозяйства, в 1995 году статус племенной фермы, в 2001 статус племенного репродуктора, в 2005 году статус «Племенной завод «Богодуховский». Более 49 лет трудовой деятельности  В.Д, </a:t>
            </a:r>
            <a:r>
              <a:rPr lang="ru-RU" sz="1400" dirty="0" err="1" smtClean="0">
                <a:ea typeface="Microsoft JhengHei" pitchFamily="34" charset="-120"/>
              </a:rPr>
              <a:t>Буца</a:t>
            </a:r>
            <a:r>
              <a:rPr lang="ru-RU" sz="1400" dirty="0" smtClean="0">
                <a:ea typeface="Microsoft JhengHei" pitchFamily="34" charset="-120"/>
              </a:rPr>
              <a:t> связано с ЗАО «</a:t>
            </a:r>
            <a:r>
              <a:rPr lang="ru-RU" sz="1400" dirty="0" err="1" smtClean="0">
                <a:ea typeface="Microsoft JhengHei" pitchFamily="34" charset="-120"/>
              </a:rPr>
              <a:t>Богодуховское</a:t>
            </a:r>
            <a:r>
              <a:rPr lang="ru-RU" sz="1400" dirty="0" smtClean="0">
                <a:ea typeface="Microsoft JhengHei" pitchFamily="34" charset="-120"/>
              </a:rPr>
              <a:t>», большое внимание В.Д. </a:t>
            </a:r>
            <a:r>
              <a:rPr lang="ru-RU" sz="1400" dirty="0" err="1" smtClean="0">
                <a:ea typeface="Microsoft JhengHei" pitchFamily="34" charset="-120"/>
              </a:rPr>
              <a:t>Буц</a:t>
            </a:r>
            <a:r>
              <a:rPr lang="ru-RU" sz="1400" dirty="0" smtClean="0">
                <a:ea typeface="Microsoft JhengHei" pitchFamily="34" charset="-120"/>
              </a:rPr>
              <a:t> уделял внедрению новых технологий в животноводстве. 20 лет подряд ЗАО «</a:t>
            </a:r>
            <a:r>
              <a:rPr lang="ru-RU" sz="1400" dirty="0" err="1" smtClean="0">
                <a:ea typeface="Microsoft JhengHei" pitchFamily="34" charset="-120"/>
              </a:rPr>
              <a:t>Богодуховское</a:t>
            </a:r>
            <a:r>
              <a:rPr lang="ru-RU" sz="1400" dirty="0" smtClean="0">
                <a:ea typeface="Microsoft JhengHei" pitchFamily="34" charset="-120"/>
              </a:rPr>
              <a:t>» занимало первые места по итогам работы за год в </a:t>
            </a:r>
            <a:r>
              <a:rPr lang="ru-RU" sz="1400" dirty="0" err="1" smtClean="0">
                <a:ea typeface="Microsoft JhengHei" pitchFamily="34" charset="-120"/>
              </a:rPr>
              <a:t>Павлоградском</a:t>
            </a:r>
            <a:r>
              <a:rPr lang="ru-RU" sz="1400" dirty="0" smtClean="0">
                <a:ea typeface="Microsoft JhengHei" pitchFamily="34" charset="-120"/>
              </a:rPr>
              <a:t> районе. За многолетний добросовестный труд В.Д. </a:t>
            </a:r>
            <a:r>
              <a:rPr lang="ru-RU" sz="1400" dirty="0" err="1" smtClean="0">
                <a:ea typeface="Microsoft JhengHei" pitchFamily="34" charset="-120"/>
              </a:rPr>
              <a:t>Буц</a:t>
            </a:r>
            <a:r>
              <a:rPr lang="ru-RU" sz="1400" dirty="0" smtClean="0">
                <a:ea typeface="Microsoft JhengHei" pitchFamily="34" charset="-120"/>
              </a:rPr>
              <a:t> награжден медалью «За трудовое отличие», имеет звание Заслуженный работник сельского хозяйства РФ» удостоен медали «За труды по сельскому хозяйству», Почетный гражданин </a:t>
            </a:r>
            <a:r>
              <a:rPr lang="ru-RU" sz="1400" dirty="0" err="1" smtClean="0">
                <a:ea typeface="Microsoft JhengHei" pitchFamily="34" charset="-120"/>
              </a:rPr>
              <a:t>Павлоградского</a:t>
            </a:r>
            <a:r>
              <a:rPr lang="ru-RU" sz="1400" dirty="0" smtClean="0">
                <a:ea typeface="Microsoft JhengHei" pitchFamily="34" charset="-120"/>
              </a:rPr>
              <a:t> района  (2003.)</a:t>
            </a:r>
            <a:endParaRPr lang="ru-RU" sz="1400" dirty="0">
              <a:ea typeface="Microsoft JhengHei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Кучегура</a:t>
            </a:r>
            <a:r>
              <a:rPr lang="ru-RU" dirty="0" smtClean="0"/>
              <a:t> </a:t>
            </a:r>
            <a:r>
              <a:rPr lang="ru-RU" dirty="0" err="1" smtClean="0"/>
              <a:t>владимир</a:t>
            </a:r>
            <a:r>
              <a:rPr lang="ru-RU" dirty="0" smtClean="0"/>
              <a:t> </a:t>
            </a:r>
            <a:r>
              <a:rPr lang="ru-RU" dirty="0" err="1" smtClean="0"/>
              <a:t>моисеевич</a:t>
            </a:r>
            <a:endParaRPr lang="ru-RU" dirty="0"/>
          </a:p>
        </p:txBody>
      </p:sp>
      <p:pic>
        <p:nvPicPr>
          <p:cNvPr id="9218" name="Picture 2" descr="C:\Users\User\Desktop\ПОЧЕТНЫЕ ГРАЖДАНЕ\1 Кучегура Владимир Моисе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67" y="1600200"/>
            <a:ext cx="3449540" cy="45259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400" dirty="0" smtClean="0"/>
              <a:t>В 1966 году избран председателем колхоза им. 23 Партсъезда где работал по 1980 год. С 1970 года колхоз в числе  лидеров районе по производству зерна, молока и мяса. За время правления В.М. </a:t>
            </a:r>
            <a:r>
              <a:rPr lang="ru-RU" sz="1400" dirty="0" err="1" smtClean="0"/>
              <a:t>Кучегура</a:t>
            </a:r>
            <a:r>
              <a:rPr lang="ru-RU" sz="1400" dirty="0" smtClean="0"/>
              <a:t> резко изменилась инфраструктура села, расширилось производство , возвели новые животноводческие помещения.</a:t>
            </a:r>
          </a:p>
          <a:p>
            <a:pPr algn="just"/>
            <a:r>
              <a:rPr lang="ru-RU" sz="1400" dirty="0" smtClean="0"/>
              <a:t>За многолетний добросовестный труд Владимир Моисеевич награжден медалью «За трудовую доблесть», двумя орденами Красного Знамени, юбилейной медалью «В ознаменования 100 - </a:t>
            </a:r>
            <a:r>
              <a:rPr lang="ru-RU" sz="1400" dirty="0" err="1" smtClean="0"/>
              <a:t>летия</a:t>
            </a:r>
            <a:r>
              <a:rPr lang="ru-RU" sz="1400" dirty="0" smtClean="0"/>
              <a:t> со дня рождения В.И. Ленина,  ветеран труда, является  почетным гражданином </a:t>
            </a:r>
            <a:r>
              <a:rPr lang="ru-RU" sz="1400" dirty="0" err="1" smtClean="0"/>
              <a:t>Павлоградского</a:t>
            </a:r>
            <a:r>
              <a:rPr lang="ru-RU" sz="1400" dirty="0" smtClean="0"/>
              <a:t> района (2004)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ДЕМЬЯНОВСКАЯ ЛИЛИЯ ИВАНОВНА</a:t>
            </a:r>
            <a:endParaRPr lang="ru-RU" sz="3600" dirty="0"/>
          </a:p>
        </p:txBody>
      </p:sp>
      <p:pic>
        <p:nvPicPr>
          <p:cNvPr id="8194" name="Picture 2" descr="C:\Users\User\Desktop\ПОЧЕТНЫЕ ГРАЖДАНЕ\1Демьяновск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67" y="1600200"/>
            <a:ext cx="3449540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sz="1600" dirty="0" smtClean="0"/>
              <a:t>Лилия Ивановна </a:t>
            </a:r>
            <a:r>
              <a:rPr lang="ru-RU" sz="1600" dirty="0" err="1" smtClean="0"/>
              <a:t>Демьяновская</a:t>
            </a:r>
            <a:r>
              <a:rPr lang="ru-RU" sz="1600" dirty="0" smtClean="0"/>
              <a:t> приехала работать в  </a:t>
            </a:r>
            <a:r>
              <a:rPr lang="ru-RU" sz="1600" dirty="0" err="1" smtClean="0"/>
              <a:t>Павлоградскую</a:t>
            </a:r>
            <a:r>
              <a:rPr lang="ru-RU" sz="1600" dirty="0" smtClean="0"/>
              <a:t> школу в 1953 году после окончания </a:t>
            </a:r>
            <a:r>
              <a:rPr lang="ru-RU" sz="1600" dirty="0" err="1" smtClean="0"/>
              <a:t>Старооскольского</a:t>
            </a:r>
            <a:r>
              <a:rPr lang="ru-RU" sz="1600" dirty="0" smtClean="0"/>
              <a:t> учительского института Белгородской области. Работала пионервожатой, организатором внеклассной работы, завучем, преподавала русский язык и литературу. В 1969 году стала директором школы. В 1986 году школа была занесена на областную доску почета. В 1980 году Лилии Ивановне присвоено звание "Заслуженный учитель школ РСФСР". В 2000 году ей было присвоено "Почетный гражданин </a:t>
            </a:r>
            <a:r>
              <a:rPr lang="ru-RU" sz="1600" dirty="0" err="1" smtClean="0"/>
              <a:t>Павлоградского</a:t>
            </a:r>
            <a:r>
              <a:rPr lang="ru-RU" sz="1600" dirty="0" smtClean="0"/>
              <a:t> района". (2000)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ВЛАДИМИР КОНСТАНТИНОВИЧ СТОРОЖЕНКО</a:t>
            </a:r>
            <a:endParaRPr lang="ru-RU" sz="3600" dirty="0"/>
          </a:p>
        </p:txBody>
      </p:sp>
      <p:pic>
        <p:nvPicPr>
          <p:cNvPr id="5122" name="Picture 2" descr="C:\Users\User\Desktop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8430" y="1600200"/>
            <a:ext cx="3158614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r>
              <a:rPr lang="ru-RU" sz="4400" dirty="0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Владимир Стороженко прошел 45-летний трудовой путь от практического врача сельского района до руководителя управления здравоохранения Омской области. Несколько лет работал главным врачом </a:t>
            </a:r>
            <a:r>
              <a:rPr lang="ru-RU" sz="4400" dirty="0" err="1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Павлоградской</a:t>
            </a:r>
            <a:r>
              <a:rPr lang="ru-RU" sz="4400" dirty="0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 ЦРБ. В 1979 году был назначен на должность главного врача Омской областной клинической больницы. С 1986 года по 1997 год - возглавлял Главное управление здравоохранения Омской области. Под его руководством на территории региона была создана разветвленная сеть учреждений первичной медицинской помощи, построены десятки сельских участковых больниц, врачебных амбулаторий и </a:t>
            </a:r>
            <a:r>
              <a:rPr lang="ru-RU" sz="4400" dirty="0" err="1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ФАПов</a:t>
            </a:r>
            <a:r>
              <a:rPr lang="ru-RU" sz="4400" dirty="0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.</a:t>
            </a:r>
          </a:p>
          <a:p>
            <a:pPr algn="just">
              <a:buNone/>
            </a:pPr>
            <a:r>
              <a:rPr lang="ru-RU" sz="4400" dirty="0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           При участии Владимира Константинович созданы новые медицинские учреждения и центры: Областной наркологический диспансер, Областная специализированная детская туберкулезная больница, Областной центр восстановительного лечения детей, Центр восстановительной терапии «Русь» для бывших военнослужащих. Стороженко в числе первых в стране организовал в Омской области службу медицины катастроф. Владимир Константинович имеет звания: «Отличник здравоохранения», «Заслуженный врач РСФСР», награжден Орденом «Знак Почета», «Орденом Дружбы», медалью «За доблестный труд». Является почетным гражданином </a:t>
            </a:r>
            <a:r>
              <a:rPr lang="ru-RU" sz="4400" dirty="0" err="1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Павлоградского</a:t>
            </a:r>
            <a:r>
              <a:rPr lang="ru-RU" sz="4400" dirty="0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 района (2004)</a:t>
            </a:r>
          </a:p>
          <a:p>
            <a:pPr algn="just"/>
            <a:r>
              <a:rPr lang="ru-RU" sz="4400" dirty="0" smtClean="0"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.</a:t>
            </a: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  <a:p>
            <a:endParaRPr lang="ru-RU" sz="4800" dirty="0" smtClean="0">
              <a:hlinkClick r:id="rId4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ЛОПАТИНА ЗИНАИДА ГРИГОРЬЕВНА</a:t>
            </a:r>
            <a:endParaRPr lang="ru-RU" sz="3600" dirty="0"/>
          </a:p>
        </p:txBody>
      </p:sp>
      <p:pic>
        <p:nvPicPr>
          <p:cNvPr id="5" name="Содержимое 4" descr="http://storage.inovaco.ru/media/cache/28/ed/6a/aa/7b/75/28ed6aaa7b752c4ea54a313c5857d9ef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188" y="1714488"/>
            <a:ext cx="3468624" cy="41359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335758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just" fontAlgn="base"/>
            <a:r>
              <a:rPr lang="ru-RU" sz="3000" dirty="0" smtClean="0"/>
              <a:t>Заслуженный учитель РСФСР и просто замечательная женщина Зинаида Григорьевна Лопатина</a:t>
            </a:r>
          </a:p>
          <a:p>
            <a:pPr algn="just" fontAlgn="base"/>
            <a:r>
              <a:rPr lang="ru-RU" dirty="0" smtClean="0"/>
              <a:t> </a:t>
            </a:r>
            <a:r>
              <a:rPr lang="ru-RU" sz="3000" dirty="0" smtClean="0"/>
              <a:t>в р.п. Павлоградке  она с золотой медалью окончила ПСШ № 1, сюда же после окончания педагогического института вернулась работать.</a:t>
            </a:r>
          </a:p>
          <a:p>
            <a:pPr algn="just" fontAlgn="base"/>
            <a:r>
              <a:rPr lang="ru-RU" sz="3000" dirty="0" smtClean="0"/>
              <a:t>Но большую часть своей педагогической деятельности она посвятила Юбилейной школе, став её первым директором. Именно при З.Г. Лопатиной строилось новое здание школы, именно ей предстояло не просто подобрать учительские кадры, а сплотить их в единое целое, одну команду,  слава о школе гремела далеко за пределами района</a:t>
            </a:r>
          </a:p>
          <a:p>
            <a:pPr algn="just" fontAlgn="base"/>
            <a:r>
              <a:rPr lang="ru-RU" sz="3000" dirty="0" smtClean="0"/>
              <a:t>З.Г. Лопатина педагогической деятельности отдала полвека. Безусловно, её стезей всегда была и остается история, именно этой науке она и учила детей. Преподавать она прекратила лишь в 2010 году.</a:t>
            </a:r>
          </a:p>
          <a:p>
            <a:pPr algn="just" fontAlgn="base"/>
            <a:r>
              <a:rPr lang="ru-RU" sz="3000" dirty="0" smtClean="0"/>
              <a:t>Зинаида Григорьевна не привыкла жаловаться на судьбу, равнозначно принимала как трудности, так и приятные моменты.</a:t>
            </a:r>
          </a:p>
          <a:p>
            <a:pPr algn="just" fontAlgn="base"/>
            <a:r>
              <a:rPr lang="ru-RU" sz="3000" dirty="0" smtClean="0"/>
              <a:t>– Нужно любить жизнь и уважать окружающих тебя людей, – так считает  З.Г. Лопатина. </a:t>
            </a:r>
          </a:p>
          <a:p>
            <a:pPr algn="just" fontAlgn="base"/>
            <a:r>
              <a:rPr lang="ru-RU" sz="3000" dirty="0" smtClean="0"/>
              <a:t>– Старайтесь быть оптимистами, ведь жизнь – полосатая, на смену чёрной, всегда придёт её белая сторона Почётный гражданин </a:t>
            </a:r>
            <a:r>
              <a:rPr lang="ru-RU" sz="3000" dirty="0" err="1" smtClean="0"/>
              <a:t>Павлоградского</a:t>
            </a:r>
            <a:r>
              <a:rPr lang="ru-RU" sz="3000" dirty="0" smtClean="0"/>
              <a:t> района(2012)</a:t>
            </a:r>
          </a:p>
          <a:p>
            <a:pPr algn="just"/>
            <a:endParaRPr lang="ru-RU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ЦИСЕВИЧ АЛЕКСАНДР КОНСТАНТИНОВИЧ</a:t>
            </a:r>
            <a:endParaRPr lang="ru-RU" sz="3600" dirty="0"/>
          </a:p>
        </p:txBody>
      </p:sp>
      <p:pic>
        <p:nvPicPr>
          <p:cNvPr id="1026" name="Picture 2" descr="C:\Users\User\Desktop\c8aba24564ad0f28418e57aeac61cc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3071834" cy="40719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base"/>
            <a:r>
              <a:rPr lang="ru-RU" sz="1100" dirty="0" smtClean="0"/>
              <a:t>Родился 15 июля 1925 года в д. </a:t>
            </a:r>
            <a:r>
              <a:rPr lang="ru-RU" sz="1100" dirty="0" err="1" smtClean="0"/>
              <a:t>Айлинка</a:t>
            </a:r>
            <a:r>
              <a:rPr lang="ru-RU" sz="1100" dirty="0" smtClean="0"/>
              <a:t> Знаменского района. Когда началась война, он только закончил 8 классов. А дальше начались суровые военные годы, и паренёк пошёл трудиться в колхоз.</a:t>
            </a:r>
          </a:p>
          <a:p>
            <a:pPr algn="just" fontAlgn="base"/>
            <a:r>
              <a:rPr lang="ru-RU" sz="1100" dirty="0" smtClean="0"/>
              <a:t>На фронт его призвали в начале 1943 года. Началась учёба в военно-пехотном училище, из которого они должны были </a:t>
            </a:r>
            <a:r>
              <a:rPr lang="ru-RU" sz="1100" dirty="0" err="1" smtClean="0"/>
              <a:t>выпуститься</a:t>
            </a:r>
            <a:r>
              <a:rPr lang="ru-RU" sz="1100" dirty="0" smtClean="0"/>
              <a:t> командирами пулемётных подразделений.</a:t>
            </a:r>
          </a:p>
          <a:p>
            <a:pPr algn="just" fontAlgn="base"/>
            <a:r>
              <a:rPr lang="ru-RU" sz="1100" dirty="0" smtClean="0"/>
              <a:t>Она участвовала в боях по форсированию Днестра, освобождению г. Черкассы, в разгроме </a:t>
            </a:r>
            <a:r>
              <a:rPr lang="ru-RU" sz="1100" dirty="0" err="1" smtClean="0"/>
              <a:t>корсунь-шевченской</a:t>
            </a:r>
            <a:r>
              <a:rPr lang="ru-RU" sz="1100" dirty="0" smtClean="0"/>
              <a:t> и </a:t>
            </a:r>
            <a:r>
              <a:rPr lang="ru-RU" sz="1100" dirty="0" err="1" smtClean="0"/>
              <a:t>яссо-кишинёвской</a:t>
            </a:r>
            <a:r>
              <a:rPr lang="ru-RU" sz="1100" dirty="0" smtClean="0"/>
              <a:t> группировок немцев.</a:t>
            </a:r>
          </a:p>
          <a:p>
            <a:pPr algn="just" fontAlgn="base"/>
            <a:r>
              <a:rPr lang="ru-RU" sz="1100" dirty="0" smtClean="0"/>
              <a:t>А.К. </a:t>
            </a:r>
            <a:r>
              <a:rPr lang="ru-RU" sz="1100" dirty="0" err="1" smtClean="0"/>
              <a:t>Цисевич</a:t>
            </a:r>
            <a:r>
              <a:rPr lang="ru-RU" sz="1100" dirty="0" smtClean="0"/>
              <a:t> с боями прошёл Молдавию, Румынию, Венгрию, Чехословакию. Освобождал Будапешт, участвовал в разгроме немецкой группировки у озера Балатон.</a:t>
            </a:r>
          </a:p>
          <a:p>
            <a:pPr algn="just" fontAlgn="base"/>
            <a:r>
              <a:rPr lang="ru-RU" sz="1100" dirty="0" smtClean="0"/>
              <a:t>Победу встретил в Австрии и следующие 5 лет нёс службу в Германии, лишь в августе 1950 г. вернулся в родные края.</a:t>
            </a:r>
          </a:p>
          <a:p>
            <a:pPr algn="just" fontAlgn="base"/>
            <a:r>
              <a:rPr lang="ru-RU" sz="1100" dirty="0" smtClean="0"/>
              <a:t>В послевоенные годы занимался партийной и административной работой. Почетный гражданин </a:t>
            </a:r>
            <a:r>
              <a:rPr lang="ru-RU" sz="1100" dirty="0" err="1" smtClean="0"/>
              <a:t>Павлоградского</a:t>
            </a:r>
            <a:r>
              <a:rPr lang="ru-RU" sz="1100" dirty="0" smtClean="0"/>
              <a:t> района (2005)</a:t>
            </a:r>
            <a:endParaRPr lang="ru-RU" sz="11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2159</Words>
  <Application>Microsoft Office PowerPoint</Application>
  <PresentationFormat>Экран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Microsoft JhengHei</vt:lpstr>
      <vt:lpstr>Batang</vt:lpstr>
      <vt:lpstr>Calibri</vt:lpstr>
      <vt:lpstr>Microsoft Himalaya</vt:lpstr>
      <vt:lpstr>Microsoft Sans Serif</vt:lpstr>
      <vt:lpstr>Trebuchet MS</vt:lpstr>
      <vt:lpstr>Wingdings</vt:lpstr>
      <vt:lpstr>Wingdings 2</vt:lpstr>
      <vt:lpstr>Изящная</vt:lpstr>
      <vt:lpstr>ПОЧЕТНЫЕ ГРАЖДАНе</vt:lpstr>
      <vt:lpstr>ПУШКАРЕВ ВЛАДИМИР ИВАНОВИЧ </vt:lpstr>
      <vt:lpstr>АНАСЕНКО АНТОН ВЛАДИМИРОВИЧ</vt:lpstr>
      <vt:lpstr>БУЦ ВИКТОР ДАНИЛОВИЧ</vt:lpstr>
      <vt:lpstr>Кучегура владимир моисеевич</vt:lpstr>
      <vt:lpstr>ДЕМЬЯНОВСКАЯ ЛИЛИЯ ИВАНОВНА</vt:lpstr>
      <vt:lpstr>ВЛАДИМИР КОНСТАНТИНОВИЧ СТОРОЖЕНКО</vt:lpstr>
      <vt:lpstr>ЛОПАТИНА ЗИНАИДА ГРИГОРЬЕВНА</vt:lpstr>
      <vt:lpstr>ЦИСЕВИЧ АЛЕКСАНДР КОНСТАНТИНОВИЧ</vt:lpstr>
      <vt:lpstr>СВИРКИН НИКОЛАЙ АНТОНОВИЧ</vt:lpstr>
      <vt:lpstr>МИРОШНИЧЕНКО НИНА ПЕРТОВНА</vt:lpstr>
      <vt:lpstr>Дизер Яков  Эдуардович</vt:lpstr>
      <vt:lpstr>КУЛЯШ ДЕНИС ВЛАДИСЛАВОВИЧ</vt:lpstr>
      <vt:lpstr>ДЕСЯТНИК НИКОЛАЙ ВАСИЛЬЕВИЧ</vt:lpstr>
      <vt:lpstr>НЕКРАСОВ АНАТОЛИЙ ИЛЛАРИОНОВИЧ</vt:lpstr>
      <vt:lpstr>ДРЮКОВ АЛЕКСЕЙ  ВАСИЛЬЕВИЧ</vt:lpstr>
      <vt:lpstr>ПАСЬКО ВЛАДИМИР  ИВАНОВИЧ</vt:lpstr>
      <vt:lpstr>ЯНЧУК  ВИТАЛИЙ АЛЕКСАНДРОВИЧ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ПОЧЕТНЫЕ ГРАЖДАНИ</dc:title>
  <dc:creator>User</dc:creator>
  <cp:lastModifiedBy>Гришина ЛИ</cp:lastModifiedBy>
  <cp:revision>131</cp:revision>
  <dcterms:created xsi:type="dcterms:W3CDTF">2021-03-29T04:17:02Z</dcterms:created>
  <dcterms:modified xsi:type="dcterms:W3CDTF">2023-05-15T11:40:34Z</dcterms:modified>
</cp:coreProperties>
</file>