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.xml.rels" ContentType="application/vnd.openxmlformats-package.relationships+xml"/>
  <Override PartName="/ppt/slideLayouts/slideLayout1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media/image1.png" ContentType="image/png"/>
  <Override PartName="/ppt/media/image2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F91BA16-1BE9-40EE-9F03-D8376DA3768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21137F7-8B7A-4763-B814-710EDA3679B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D14F02C-98D8-4567-995F-C1AA06BADA83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54CABDC-0C70-461A-8A42-32F0B41DB87E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15408F3B-372D-4B85-8CB3-7A441F1A6A0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3A0C65B4-1EC3-4FE8-9FEB-A4BB8C70304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BB6D41CC-3D41-4A85-9D01-1979CDC7CD3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3DA44DE7-1933-4CF1-BAF6-0B600DE79CD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CDD78B0F-AC44-4699-B8C0-C2E3C758056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BC6334CA-1020-4C64-A1F2-3961DC3E334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9A11AAA5-57F9-4AA2-9021-8A60959D2C3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40E2C5F-DC6E-4931-84BB-BD12CDBF213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9189B4A5-801C-4AC5-92A5-05956F086B2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6CAC9FAB-7D70-4944-BEBC-9057B8FC1CA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ECFD21AC-9C5F-4182-B633-C5B9E66BE89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A9D951B9-36C7-4582-8986-A8CA12102DFE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03042EB0-365F-4F2A-BDF3-F53331AEA2AF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8549693-E93E-4B39-AF74-28629FA0517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4C115EE-F0E2-43FF-A046-E0A29250640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75558C7-AFDE-4203-BDC3-FA269A15F3C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7263FD5-F9E3-475B-B160-7E851CFAAF3C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BCA4563-49E0-42A8-8007-CF89C453111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47EAFBD-4F9F-4CB7-A8BE-9AEB7457637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623C296-349D-4944-B4C7-81AAF5D2B60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>
          <a:xfrm>
            <a:off x="3124080" y="6356520"/>
            <a:ext cx="2893320" cy="362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>
          <a:xfrm>
            <a:off x="6553080" y="6356520"/>
            <a:ext cx="2131560" cy="362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A4776A52-EBDC-4218-8E3A-BA8F03CDC091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1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457200" y="6356520"/>
            <a:ext cx="2131560" cy="362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ftr" idx="4"/>
          </p:nvPr>
        </p:nvSpPr>
        <p:spPr>
          <a:xfrm>
            <a:off x="3124080" y="6356520"/>
            <a:ext cx="2893320" cy="362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ldNum" idx="5"/>
          </p:nvPr>
        </p:nvSpPr>
        <p:spPr>
          <a:xfrm>
            <a:off x="6553080" y="6356520"/>
            <a:ext cx="2131560" cy="362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12E81E41-D4E9-4179-B2E9-11A17097C778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6"/>
          </p:nvPr>
        </p:nvSpPr>
        <p:spPr>
          <a:xfrm>
            <a:off x="457200" y="6356520"/>
            <a:ext cx="2131560" cy="362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1.png"/><Relationship Id="rId6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Box 4"/>
          <p:cNvSpPr/>
          <p:nvPr/>
        </p:nvSpPr>
        <p:spPr>
          <a:xfrm>
            <a:off x="467280" y="149400"/>
            <a:ext cx="8624160" cy="33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600" spc="-1" strike="noStrike" u="sng">
                <a:solidFill>
                  <a:schemeClr val="accent1"/>
                </a:solidFill>
                <a:uFillTx/>
                <a:latin typeface="Calibri"/>
                <a:ea typeface="DejaVu Sans"/>
              </a:rPr>
              <a:t>ПОШАГОВАЯ ИНСТРУКЦИЯ ДЛЯ СООТЕЧЕСТВЕННИКОВ ПРИБЫВШИХ В ПАВЛОГРАДСКИЙ РАЙОН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Овал 5"/>
          <p:cNvSpPr/>
          <p:nvPr/>
        </p:nvSpPr>
        <p:spPr>
          <a:xfrm>
            <a:off x="180000" y="548640"/>
            <a:ext cx="573480" cy="573840"/>
          </a:xfrm>
          <a:prstGeom prst="ellipse">
            <a:avLst/>
          </a:prstGeom>
          <a:noFill/>
          <a:ln>
            <a:solidFill>
              <a:srgbClr val="4f81b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84" name="TextBox 6"/>
          <p:cNvSpPr/>
          <p:nvPr/>
        </p:nvSpPr>
        <p:spPr>
          <a:xfrm>
            <a:off x="282960" y="651960"/>
            <a:ext cx="29556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5" name="Picture 4" descr=""/>
          <p:cNvPicPr/>
          <p:nvPr/>
        </p:nvPicPr>
        <p:blipFill>
          <a:blip r:embed="rId1"/>
          <a:stretch/>
        </p:blipFill>
        <p:spPr>
          <a:xfrm>
            <a:off x="971640" y="1261800"/>
            <a:ext cx="542160" cy="577440"/>
          </a:xfrm>
          <a:prstGeom prst="rect">
            <a:avLst/>
          </a:prstGeom>
          <a:ln w="0">
            <a:noFill/>
          </a:ln>
        </p:spPr>
      </p:pic>
      <p:sp>
        <p:nvSpPr>
          <p:cNvPr id="86" name="TextBox 10"/>
          <p:cNvSpPr/>
          <p:nvPr/>
        </p:nvSpPr>
        <p:spPr>
          <a:xfrm>
            <a:off x="1691640" y="1196640"/>
            <a:ext cx="1965600" cy="942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Паспорт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Миграционная карта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Свидетельство участника программы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Скругленный прямоугольник 11"/>
          <p:cNvSpPr/>
          <p:nvPr/>
        </p:nvSpPr>
        <p:spPr>
          <a:xfrm>
            <a:off x="1619640" y="1196640"/>
            <a:ext cx="1947960" cy="951840"/>
          </a:xfrm>
          <a:prstGeom prst="roundRect">
            <a:avLst>
              <a:gd name="adj" fmla="val 16667"/>
            </a:avLst>
          </a:prstGeom>
          <a:noFill/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  <a:ea typeface="DejaVu Sans"/>
            </a:endParaRPr>
          </a:p>
        </p:txBody>
      </p:sp>
      <p:cxnSp>
        <p:nvCxnSpPr>
          <p:cNvPr id="88" name="Прямая со стрелкой 13"/>
          <p:cNvCxnSpPr/>
          <p:nvPr/>
        </p:nvCxnSpPr>
        <p:spPr>
          <a:xfrm flipV="1">
            <a:off x="3635640" y="1551240"/>
            <a:ext cx="776880" cy="396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sp>
        <p:nvSpPr>
          <p:cNvPr id="89" name="Прямоугольник 15"/>
          <p:cNvSpPr/>
          <p:nvPr/>
        </p:nvSpPr>
        <p:spPr>
          <a:xfrm>
            <a:off x="4428000" y="1321560"/>
            <a:ext cx="2008800" cy="5158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УВМ УМВД России по Омской области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Прямоугольник 17"/>
          <p:cNvSpPr/>
          <p:nvPr/>
        </p:nvSpPr>
        <p:spPr>
          <a:xfrm>
            <a:off x="860040" y="548640"/>
            <a:ext cx="6124680" cy="5464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РЕГИСТРАЦИЯ УЧАСТНИКА ГОСУДАРСТВЕННОЙ ПРОГРАММЫ 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(проставление отметки о прибытии в свидетельстве)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Овал 18"/>
          <p:cNvSpPr/>
          <p:nvPr/>
        </p:nvSpPr>
        <p:spPr>
          <a:xfrm>
            <a:off x="180000" y="2133000"/>
            <a:ext cx="573480" cy="573840"/>
          </a:xfrm>
          <a:prstGeom prst="ellipse">
            <a:avLst/>
          </a:prstGeom>
          <a:noFill/>
          <a:ln>
            <a:solidFill>
              <a:srgbClr val="4f81b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92" name="TextBox 19"/>
          <p:cNvSpPr/>
          <p:nvPr/>
        </p:nvSpPr>
        <p:spPr>
          <a:xfrm>
            <a:off x="282960" y="2236320"/>
            <a:ext cx="29556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2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Прямоугольник 20"/>
          <p:cNvSpPr/>
          <p:nvPr/>
        </p:nvSpPr>
        <p:spPr>
          <a:xfrm>
            <a:off x="869040" y="2236320"/>
            <a:ext cx="7267680" cy="3639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ПОСТАНОВКА НА УЧЕТ ПО МЕСТУ ПРЕБЫВАНИЯ  (МИГРАЦИОННЫЙ УЧЕТ)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4" name="Picture 4" descr=""/>
          <p:cNvPicPr/>
          <p:nvPr/>
        </p:nvPicPr>
        <p:blipFill>
          <a:blip r:embed="rId2"/>
          <a:stretch/>
        </p:blipFill>
        <p:spPr>
          <a:xfrm>
            <a:off x="971640" y="2698200"/>
            <a:ext cx="542160" cy="577440"/>
          </a:xfrm>
          <a:prstGeom prst="rect">
            <a:avLst/>
          </a:prstGeom>
          <a:ln w="0">
            <a:noFill/>
          </a:ln>
        </p:spPr>
      </p:pic>
      <p:sp>
        <p:nvSpPr>
          <p:cNvPr id="95" name="TextBox 22"/>
          <p:cNvSpPr/>
          <p:nvPr/>
        </p:nvSpPr>
        <p:spPr>
          <a:xfrm>
            <a:off x="2089080" y="2771640"/>
            <a:ext cx="96300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30 дней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6" name="Picture 2" descr=""/>
          <p:cNvPicPr/>
          <p:nvPr/>
        </p:nvPicPr>
        <p:blipFill>
          <a:blip r:embed="rId3"/>
          <a:srcRect l="23572" t="23726" r="23477" b="23535"/>
          <a:stretch/>
        </p:blipFill>
        <p:spPr>
          <a:xfrm>
            <a:off x="3924000" y="2759760"/>
            <a:ext cx="597240" cy="595080"/>
          </a:xfrm>
          <a:prstGeom prst="rect">
            <a:avLst/>
          </a:prstGeom>
          <a:ln w="0">
            <a:noFill/>
          </a:ln>
        </p:spPr>
      </p:pic>
      <p:sp>
        <p:nvSpPr>
          <p:cNvPr id="97" name="Прямоугольник 24"/>
          <p:cNvSpPr/>
          <p:nvPr/>
        </p:nvSpPr>
        <p:spPr>
          <a:xfrm>
            <a:off x="1629720" y="3096360"/>
            <a:ext cx="2128680" cy="515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допускается проживание 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без постановки на учет 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TextBox 25"/>
          <p:cNvSpPr/>
          <p:nvPr/>
        </p:nvSpPr>
        <p:spPr>
          <a:xfrm>
            <a:off x="4650120" y="2771640"/>
            <a:ext cx="109404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7 дней</a:t>
            </a:r>
            <a:r>
              <a:rPr b="0" lang="ru-R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Прямоугольник 26"/>
          <p:cNvSpPr/>
          <p:nvPr/>
        </p:nvSpPr>
        <p:spPr>
          <a:xfrm>
            <a:off x="4455360" y="3099960"/>
            <a:ext cx="1620000" cy="3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постановка на учет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00" name="Прямая со стрелкой 27"/>
          <p:cNvCxnSpPr/>
          <p:nvPr/>
        </p:nvCxnSpPr>
        <p:spPr>
          <a:xfrm flipV="1">
            <a:off x="1619640" y="3096000"/>
            <a:ext cx="2281320" cy="576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cxnSp>
        <p:nvCxnSpPr>
          <p:cNvPr id="101" name="Прямая со стрелкой 29"/>
          <p:cNvCxnSpPr/>
          <p:nvPr/>
        </p:nvCxnSpPr>
        <p:spPr>
          <a:xfrm flipV="1">
            <a:off x="4572000" y="3096000"/>
            <a:ext cx="1565280" cy="396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sp>
        <p:nvSpPr>
          <p:cNvPr id="102" name="Прямоугольник 31"/>
          <p:cNvSpPr/>
          <p:nvPr/>
        </p:nvSpPr>
        <p:spPr>
          <a:xfrm>
            <a:off x="6157080" y="2707560"/>
            <a:ext cx="2842200" cy="7966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algn="ctr">
              <a:lnSpc>
                <a:spcPct val="100000"/>
              </a:lnSpc>
            </a:pPr>
            <a:r>
              <a:rPr b="1" lang="ru-RU" sz="1050" spc="-1" strike="noStrike">
                <a:solidFill>
                  <a:srgbClr val="000000"/>
                </a:solidFill>
                <a:latin typeface="Calibri"/>
                <a:ea typeface="DejaVu Sans"/>
              </a:rPr>
              <a:t>     </a:t>
            </a:r>
            <a:r>
              <a:rPr b="1" lang="ru-RU" sz="1050" spc="-1" strike="noStrike">
                <a:solidFill>
                  <a:srgbClr val="000000"/>
                </a:solidFill>
                <a:latin typeface="Calibri"/>
                <a:ea typeface="DejaVu Sans"/>
              </a:rPr>
              <a:t>Миграционный пункт отдела МВД РФ по       Павлоградскому району,  р</a:t>
            </a:r>
            <a:r>
              <a:rPr b="1" lang="ru-RU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.п.Павлоградка,              ул. Ленина,д.62  (1 этаж),                 тел.8 (38172) 2-32-00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Овал 32"/>
          <p:cNvSpPr/>
          <p:nvPr/>
        </p:nvSpPr>
        <p:spPr>
          <a:xfrm>
            <a:off x="180000" y="3600000"/>
            <a:ext cx="539640" cy="474840"/>
          </a:xfrm>
          <a:prstGeom prst="ellipse">
            <a:avLst/>
          </a:prstGeom>
          <a:noFill/>
          <a:ln>
            <a:solidFill>
              <a:srgbClr val="4f81b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104" name="TextBox 33"/>
          <p:cNvSpPr/>
          <p:nvPr/>
        </p:nvSpPr>
        <p:spPr>
          <a:xfrm>
            <a:off x="282960" y="3604320"/>
            <a:ext cx="29556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3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Прямоугольник 34"/>
          <p:cNvSpPr/>
          <p:nvPr/>
        </p:nvSpPr>
        <p:spPr>
          <a:xfrm>
            <a:off x="850320" y="3615480"/>
            <a:ext cx="4413240" cy="3639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ПОЛУЧЕНИЕ ОБЛАСТНЫХ МЕР ПОДДЕРЖКИ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TextBox 35"/>
          <p:cNvSpPr/>
          <p:nvPr/>
        </p:nvSpPr>
        <p:spPr>
          <a:xfrm>
            <a:off x="5494320" y="4077000"/>
            <a:ext cx="682560" cy="3639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МФЦ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TextBox 36"/>
          <p:cNvSpPr/>
          <p:nvPr/>
        </p:nvSpPr>
        <p:spPr>
          <a:xfrm>
            <a:off x="2030040" y="4105800"/>
            <a:ext cx="3096720" cy="3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Заявление, необходимые документы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Прямоугольник 38"/>
          <p:cNvSpPr/>
          <p:nvPr/>
        </p:nvSpPr>
        <p:spPr>
          <a:xfrm>
            <a:off x="1619640" y="4417200"/>
            <a:ext cx="4569840" cy="3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право обратиться до получения гражданства РФ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9" name="Picture 4" descr=""/>
          <p:cNvPicPr/>
          <p:nvPr/>
        </p:nvPicPr>
        <p:blipFill>
          <a:blip r:embed="rId4"/>
          <a:stretch/>
        </p:blipFill>
        <p:spPr>
          <a:xfrm>
            <a:off x="971640" y="4079160"/>
            <a:ext cx="542160" cy="577440"/>
          </a:xfrm>
          <a:prstGeom prst="rect">
            <a:avLst/>
          </a:prstGeom>
          <a:ln w="0">
            <a:noFill/>
          </a:ln>
        </p:spPr>
      </p:pic>
      <p:cxnSp>
        <p:nvCxnSpPr>
          <p:cNvPr id="110" name="Прямая со стрелкой 44"/>
          <p:cNvCxnSpPr/>
          <p:nvPr/>
        </p:nvCxnSpPr>
        <p:spPr>
          <a:xfrm flipV="1">
            <a:off x="1701000" y="4452840"/>
            <a:ext cx="3739680" cy="396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sp>
        <p:nvSpPr>
          <p:cNvPr id="111" name="TextBox 46"/>
          <p:cNvSpPr/>
          <p:nvPr/>
        </p:nvSpPr>
        <p:spPr>
          <a:xfrm>
            <a:off x="6480000" y="3504240"/>
            <a:ext cx="2519280" cy="1323720"/>
          </a:xfrm>
          <a:prstGeom prst="rect">
            <a:avLst/>
          </a:prstGeom>
          <a:noFill/>
          <a:ln w="19050">
            <a:solidFill>
              <a:srgbClr val="4f81bd"/>
            </a:solidFill>
            <a:prstDash val="sysDot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  <a:ea typeface="Arial Unicode MS"/>
              </a:rPr>
              <a:t> </a:t>
            </a:r>
            <a:r>
              <a:rPr b="1" lang="ru-RU" sz="1050" spc="-1" strike="noStrike">
                <a:solidFill>
                  <a:srgbClr val="000000"/>
                </a:solidFill>
                <a:latin typeface="Calibri"/>
                <a:ea typeface="Arial Unicode MS"/>
              </a:rPr>
              <a:t>БУ «МФЦ Павлоградского района Омской области», р.п. Павлоградка, ул.Зелёная,д.10, тел.8 (38172) 2-33-55 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050" spc="-1" strike="noStrike">
                <a:solidFill>
                  <a:srgbClr val="000000"/>
                </a:solidFill>
                <a:latin typeface="Calibri"/>
                <a:ea typeface="Arial Unicode MS"/>
              </a:rPr>
              <a:t>КУ «ЦЗН Павлоградского района Омской области, р.п.Павлоградка,ул.Колхозная,д.12, тел.8 (38172) 2-32-77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TextBox 47"/>
          <p:cNvSpPr/>
          <p:nvPr/>
        </p:nvSpPr>
        <p:spPr>
          <a:xfrm>
            <a:off x="5580000" y="4500000"/>
            <a:ext cx="609480" cy="3639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ЦЗН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Прямоугольник 48"/>
          <p:cNvSpPr/>
          <p:nvPr/>
        </p:nvSpPr>
        <p:spPr>
          <a:xfrm>
            <a:off x="852120" y="4860000"/>
            <a:ext cx="4615920" cy="3639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ОФОРМЛЕНИЕ ОБЯЗАТЕЛЬНЫХ ДОКУМЕНТОВ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Овал 49"/>
          <p:cNvSpPr/>
          <p:nvPr/>
        </p:nvSpPr>
        <p:spPr>
          <a:xfrm>
            <a:off x="180000" y="4680000"/>
            <a:ext cx="539640" cy="543600"/>
          </a:xfrm>
          <a:prstGeom prst="ellipse">
            <a:avLst/>
          </a:prstGeom>
          <a:noFill/>
          <a:ln>
            <a:solidFill>
              <a:srgbClr val="4f81b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115" name="TextBox 50"/>
          <p:cNvSpPr/>
          <p:nvPr/>
        </p:nvSpPr>
        <p:spPr>
          <a:xfrm>
            <a:off x="335880" y="4860000"/>
            <a:ext cx="29664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4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16" name="Picture 4" descr=""/>
          <p:cNvPicPr/>
          <p:nvPr/>
        </p:nvPicPr>
        <p:blipFill>
          <a:blip r:embed="rId5"/>
          <a:stretch/>
        </p:blipFill>
        <p:spPr>
          <a:xfrm>
            <a:off x="180000" y="5760000"/>
            <a:ext cx="608400" cy="719640"/>
          </a:xfrm>
          <a:prstGeom prst="rect">
            <a:avLst/>
          </a:prstGeom>
          <a:ln w="0">
            <a:noFill/>
          </a:ln>
        </p:spPr>
      </p:pic>
      <p:sp>
        <p:nvSpPr>
          <p:cNvPr id="117" name="Прямоугольник 52"/>
          <p:cNvSpPr/>
          <p:nvPr/>
        </p:nvSpPr>
        <p:spPr>
          <a:xfrm>
            <a:off x="1980000" y="5400000"/>
            <a:ext cx="3780000" cy="3027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Фонд пенсионного и социального страхования 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Прямоугольник 53"/>
          <p:cNvSpPr/>
          <p:nvPr/>
        </p:nvSpPr>
        <p:spPr>
          <a:xfrm>
            <a:off x="945720" y="5517360"/>
            <a:ext cx="709920" cy="3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СНИЛС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Прямоугольник 54"/>
          <p:cNvSpPr/>
          <p:nvPr/>
        </p:nvSpPr>
        <p:spPr>
          <a:xfrm>
            <a:off x="1079640" y="5934600"/>
            <a:ext cx="520920" cy="3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ИНН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TextBox 55"/>
          <p:cNvSpPr/>
          <p:nvPr/>
        </p:nvSpPr>
        <p:spPr>
          <a:xfrm>
            <a:off x="2034360" y="5940000"/>
            <a:ext cx="1818000" cy="302760"/>
          </a:xfrm>
          <a:prstGeom prst="rect">
            <a:avLst/>
          </a:prstGeom>
          <a:solidFill>
            <a:srgbClr val="e0c2cd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Налоговая инспекция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Прямоугольник 56"/>
          <p:cNvSpPr/>
          <p:nvPr/>
        </p:nvSpPr>
        <p:spPr>
          <a:xfrm>
            <a:off x="672480" y="6357240"/>
            <a:ext cx="1438200" cy="3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полис ОМС 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Прямоугольник 57"/>
          <p:cNvSpPr/>
          <p:nvPr/>
        </p:nvSpPr>
        <p:spPr>
          <a:xfrm>
            <a:off x="1993680" y="6357240"/>
            <a:ext cx="1837800" cy="3027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Пункт выдачи полиса 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TextBox 58"/>
          <p:cNvSpPr/>
          <p:nvPr/>
        </p:nvSpPr>
        <p:spPr>
          <a:xfrm>
            <a:off x="6119280" y="4900680"/>
            <a:ext cx="2880000" cy="1095120"/>
          </a:xfrm>
          <a:prstGeom prst="rect">
            <a:avLst/>
          </a:prstGeom>
          <a:noFill/>
          <a:ln w="19050">
            <a:solidFill>
              <a:srgbClr val="4f81bd"/>
            </a:solidFill>
            <a:prstDash val="sysDot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algn="ctr">
              <a:lnSpc>
                <a:spcPct val="100000"/>
              </a:lnSpc>
            </a:pPr>
            <a:r>
              <a:rPr b="1" lang="ru-RU" sz="1050" spc="-1" strike="noStrike">
                <a:solidFill>
                  <a:srgbClr val="000000"/>
                </a:solidFill>
                <a:latin typeface="Calibri"/>
                <a:ea typeface="DejaVu Sans"/>
              </a:rPr>
              <a:t>К</a:t>
            </a:r>
            <a:r>
              <a:rPr b="1" lang="ru-RU" sz="1100" spc="-1" strike="noStrike">
                <a:solidFill>
                  <a:srgbClr val="000000"/>
                </a:solidFill>
                <a:latin typeface="Calibri"/>
                <a:ea typeface="DejaVu Sans"/>
              </a:rPr>
              <a:t>лиентская служба в Павлоградском районе Отделения Фонда пенсионного и социального страхования РФ Омской                              области, р.п. Павлоградка,                                        ул.Пролетарская,д.14,                     тел.8 (38172) 2-32-57 , 3-17-82</a:t>
            </a:r>
            <a:endParaRPr b="1" lang="ru-RU" sz="11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24" name="Прямая со стрелкой 59"/>
          <p:cNvCxnSpPr>
            <a:endCxn id="117" idx="1"/>
          </p:cNvCxnSpPr>
          <p:nvPr/>
        </p:nvCxnSpPr>
        <p:spPr>
          <a:xfrm flipV="1">
            <a:off x="1620000" y="5551200"/>
            <a:ext cx="360360" cy="12744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cxnSp>
        <p:nvCxnSpPr>
          <p:cNvPr id="125" name="Прямая со стрелкой 62"/>
          <p:cNvCxnSpPr/>
          <p:nvPr/>
        </p:nvCxnSpPr>
        <p:spPr>
          <a:xfrm>
            <a:off x="1644120" y="6480000"/>
            <a:ext cx="320760" cy="7308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cxnSp>
        <p:nvCxnSpPr>
          <p:cNvPr id="126" name="Прямая со стрелкой 63"/>
          <p:cNvCxnSpPr/>
          <p:nvPr/>
        </p:nvCxnSpPr>
        <p:spPr>
          <a:xfrm>
            <a:off x="803520" y="6095880"/>
            <a:ext cx="305640" cy="936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cxnSp>
        <p:nvCxnSpPr>
          <p:cNvPr id="127" name="Прямая со стрелкой 64"/>
          <p:cNvCxnSpPr/>
          <p:nvPr/>
        </p:nvCxnSpPr>
        <p:spPr>
          <a:xfrm flipV="1">
            <a:off x="788760" y="5756760"/>
            <a:ext cx="183600" cy="33984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cxnSp>
        <p:nvCxnSpPr>
          <p:cNvPr id="128" name="Прямая со стрелкой 67"/>
          <p:cNvCxnSpPr/>
          <p:nvPr/>
        </p:nvCxnSpPr>
        <p:spPr>
          <a:xfrm>
            <a:off x="788760" y="6095880"/>
            <a:ext cx="291600" cy="28044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sp>
        <p:nvSpPr>
          <p:cNvPr id="129" name="Прямоугольник 1"/>
          <p:cNvSpPr/>
          <p:nvPr/>
        </p:nvSpPr>
        <p:spPr>
          <a:xfrm>
            <a:off x="4428000" y="1321560"/>
            <a:ext cx="2008800" cy="5158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УВМ УМВД России по Омской области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30" name="Прямая со стрелкой 2"/>
          <p:cNvCxnSpPr/>
          <p:nvPr/>
        </p:nvCxnSpPr>
        <p:spPr>
          <a:xfrm>
            <a:off x="1592280" y="6119640"/>
            <a:ext cx="389520" cy="216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cxnSp>
        <p:nvCxnSpPr>
          <p:cNvPr id="131" name="Прямая со стрелкой 4"/>
          <p:cNvCxnSpPr>
            <a:stCxn id="129" idx="3"/>
          </p:cNvCxnSpPr>
          <p:nvPr/>
        </p:nvCxnSpPr>
        <p:spPr>
          <a:xfrm>
            <a:off x="6436800" y="1579320"/>
            <a:ext cx="405000" cy="360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cxnSp>
        <p:nvCxnSpPr>
          <p:cNvPr id="132" name="Прямая со стрелкой 5"/>
          <p:cNvCxnSpPr/>
          <p:nvPr/>
        </p:nvCxnSpPr>
        <p:spPr>
          <a:xfrm flipV="1">
            <a:off x="3628800" y="1550520"/>
            <a:ext cx="776880" cy="396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sp>
        <p:nvSpPr>
          <p:cNvPr id="133" name="Прямоугольник 3"/>
          <p:cNvSpPr/>
          <p:nvPr/>
        </p:nvSpPr>
        <p:spPr>
          <a:xfrm>
            <a:off x="7020000" y="1095120"/>
            <a:ext cx="1979280" cy="1002240"/>
          </a:xfrm>
          <a:prstGeom prst="rect">
            <a:avLst/>
          </a:prstGeom>
          <a:noFill/>
          <a:ln w="19050">
            <a:solidFill>
              <a:srgbClr val="4f81bd"/>
            </a:solidFill>
            <a:prstDash val="dashDot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г. Омск, ул. Лермонтова,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д. 179А, каб. 102,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понедельник – четверг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с 09-00 до 13-00 ,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тел. +7 (3812) 79-15-34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Прямоугольник 5"/>
          <p:cNvSpPr/>
          <p:nvPr/>
        </p:nvSpPr>
        <p:spPr>
          <a:xfrm>
            <a:off x="6658560" y="6111360"/>
            <a:ext cx="2483640" cy="730080"/>
          </a:xfrm>
          <a:prstGeom prst="rect">
            <a:avLst/>
          </a:prstGeom>
          <a:solidFill>
            <a:srgbClr val="ffdbb6"/>
          </a:solidFill>
          <a:ln w="1905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algn="ctr">
              <a:lnSpc>
                <a:spcPct val="100000"/>
              </a:lnSpc>
            </a:pPr>
            <a:r>
              <a:rPr b="1" lang="ru-RU" sz="1050" spc="-1" strike="noStrike">
                <a:solidFill>
                  <a:srgbClr val="000000"/>
                </a:solidFill>
                <a:latin typeface="Calibri"/>
                <a:ea typeface="DejaVu Sans"/>
              </a:rPr>
              <a:t>     </a:t>
            </a:r>
            <a:r>
              <a:rPr b="1" lang="ru-RU" sz="1050" spc="-1" strike="noStrike">
                <a:solidFill>
                  <a:srgbClr val="000000"/>
                </a:solidFill>
                <a:latin typeface="Calibri"/>
                <a:ea typeface="DejaVu Sans"/>
              </a:rPr>
              <a:t>Пункт выдачи полисов ОМС:            Страховая компания СОГАЗ-Мед, г.Омск, ул. Коммунистическая,д.20,           тел.8 (3812) 29-77-56, 8(800)100-07-02 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35" name="Прямая со стрелкой 6"/>
          <p:cNvCxnSpPr/>
          <p:nvPr/>
        </p:nvCxnSpPr>
        <p:spPr>
          <a:xfrm>
            <a:off x="4555440" y="6543000"/>
            <a:ext cx="1501200" cy="1008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sp>
        <p:nvSpPr>
          <p:cNvPr id="136" name="Прямоугольник 6"/>
          <p:cNvSpPr/>
          <p:nvPr/>
        </p:nvSpPr>
        <p:spPr>
          <a:xfrm>
            <a:off x="3960000" y="6100200"/>
            <a:ext cx="2520000" cy="775080"/>
          </a:xfrm>
          <a:prstGeom prst="rect">
            <a:avLst/>
          </a:prstGeom>
          <a:solidFill>
            <a:srgbClr val="e0c2cd"/>
          </a:solidFill>
          <a:ln w="1905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algn="ctr">
              <a:lnSpc>
                <a:spcPct val="100000"/>
              </a:lnSpc>
            </a:pPr>
            <a:r>
              <a:rPr b="1" lang="ru-RU" sz="900" spc="-1" strike="noStrike">
                <a:solidFill>
                  <a:srgbClr val="000000"/>
                </a:solidFill>
                <a:latin typeface="Calibri"/>
                <a:ea typeface="DejaVu Sans"/>
              </a:rPr>
              <a:t>Межрайонная ИФНС России по Омской области № 8 , г.Омск, ул.Бориса Катышева,27,                   тел.8 3812) 95-13-80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900" spc="-1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  </a:t>
            </a:r>
            <a:r>
              <a:rPr b="1" lang="ru-RU" sz="900" spc="-1" strike="noStrike">
                <a:solidFill>
                  <a:srgbClr val="000000"/>
                </a:solidFill>
                <a:latin typeface="Calibri"/>
                <a:ea typeface="DejaVu Sans"/>
              </a:rPr>
              <a:t>с.Азово, ул.Комсомольская,43,                 тел. 8 (38141) 2-26-43, Тел.8-800-222-2222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37" name="Прямая со стрелкой 1"/>
          <p:cNvCxnSpPr>
            <a:stCxn id="106" idx="3"/>
          </p:cNvCxnSpPr>
          <p:nvPr/>
        </p:nvCxnSpPr>
        <p:spPr>
          <a:xfrm flipV="1">
            <a:off x="6176880" y="4256640"/>
            <a:ext cx="229680" cy="252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cxnSp>
        <p:nvCxnSpPr>
          <p:cNvPr id="138" name="Прямая со стрелкой 3"/>
          <p:cNvCxnSpPr>
            <a:stCxn id="112" idx="3"/>
          </p:cNvCxnSpPr>
          <p:nvPr/>
        </p:nvCxnSpPr>
        <p:spPr>
          <a:xfrm>
            <a:off x="6189480" y="4681800"/>
            <a:ext cx="233640" cy="504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cxnSp>
        <p:nvCxnSpPr>
          <p:cNvPr id="139" name="Прямая со стрелкой 11"/>
          <p:cNvCxnSpPr/>
          <p:nvPr/>
        </p:nvCxnSpPr>
        <p:spPr>
          <a:xfrm>
            <a:off x="5760000" y="5580360"/>
            <a:ext cx="247680" cy="36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Box 3"/>
          <p:cNvSpPr/>
          <p:nvPr/>
        </p:nvSpPr>
        <p:spPr>
          <a:xfrm>
            <a:off x="358200" y="149400"/>
            <a:ext cx="8624880" cy="33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600" spc="-1" strike="noStrike" u="sng">
                <a:solidFill>
                  <a:schemeClr val="accent1"/>
                </a:solidFill>
                <a:uFillTx/>
                <a:latin typeface="Calibri"/>
                <a:ea typeface="DejaVu Sans"/>
              </a:rPr>
              <a:t>ПОШАГОВАЯ ИНСТРУКЦИЯ ДЛЯ СООТЕЧЕСТВЕННИКОВ ПРИБЫВШИХ В ПАВЛОГРАДСКИЙ РАЙОН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Прямоугольник 4"/>
          <p:cNvSpPr/>
          <p:nvPr/>
        </p:nvSpPr>
        <p:spPr>
          <a:xfrm>
            <a:off x="1213560" y="620640"/>
            <a:ext cx="5731560" cy="3639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ОФОРМЛЕНИЕ ГРАЖДАНСТВА РОССИЙСКОЙ ФЕДЕРАЦИИ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Овал 5"/>
          <p:cNvSpPr/>
          <p:nvPr/>
        </p:nvSpPr>
        <p:spPr>
          <a:xfrm>
            <a:off x="395640" y="548640"/>
            <a:ext cx="645840" cy="573840"/>
          </a:xfrm>
          <a:prstGeom prst="ellipse">
            <a:avLst/>
          </a:prstGeom>
          <a:noFill/>
          <a:ln>
            <a:solidFill>
              <a:srgbClr val="4f81b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143" name="TextBox 6"/>
          <p:cNvSpPr/>
          <p:nvPr/>
        </p:nvSpPr>
        <p:spPr>
          <a:xfrm>
            <a:off x="570960" y="651960"/>
            <a:ext cx="29556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5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TextBox 7"/>
          <p:cNvSpPr/>
          <p:nvPr/>
        </p:nvSpPr>
        <p:spPr>
          <a:xfrm>
            <a:off x="1753920" y="1114200"/>
            <a:ext cx="103284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заявление</a:t>
            </a:r>
            <a:r>
              <a:rPr b="0" lang="ru-R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5" name="TextBox 9"/>
          <p:cNvSpPr/>
          <p:nvPr/>
        </p:nvSpPr>
        <p:spPr>
          <a:xfrm>
            <a:off x="4723560" y="1187280"/>
            <a:ext cx="2316240" cy="3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           </a:t>
            </a: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оформление паспорта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46" name="Picture 4" descr=""/>
          <p:cNvPicPr/>
          <p:nvPr/>
        </p:nvPicPr>
        <p:blipFill>
          <a:blip r:embed="rId1"/>
          <a:stretch/>
        </p:blipFill>
        <p:spPr>
          <a:xfrm>
            <a:off x="900000" y="1051200"/>
            <a:ext cx="685800" cy="748080"/>
          </a:xfrm>
          <a:prstGeom prst="rect">
            <a:avLst/>
          </a:prstGeom>
          <a:ln w="0">
            <a:noFill/>
          </a:ln>
        </p:spPr>
      </p:pic>
      <p:sp>
        <p:nvSpPr>
          <p:cNvPr id="147" name="Прямоугольник 11"/>
          <p:cNvSpPr/>
          <p:nvPr/>
        </p:nvSpPr>
        <p:spPr>
          <a:xfrm>
            <a:off x="2824200" y="1052640"/>
            <a:ext cx="2214000" cy="729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Миграционный пункт отдела МВД РФ по Павлоградскому району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TextBox 12"/>
          <p:cNvSpPr/>
          <p:nvPr/>
        </p:nvSpPr>
        <p:spPr>
          <a:xfrm>
            <a:off x="7560000" y="1206000"/>
            <a:ext cx="681840" cy="3639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МФЦ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49" name="Прямая со стрелкой 13"/>
          <p:cNvCxnSpPr/>
          <p:nvPr/>
        </p:nvCxnSpPr>
        <p:spPr>
          <a:xfrm flipV="1">
            <a:off x="1753560" y="1483200"/>
            <a:ext cx="1037160" cy="1548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cxnSp>
        <p:nvCxnSpPr>
          <p:cNvPr id="150" name="Прямая со стрелкой 15"/>
          <p:cNvCxnSpPr/>
          <p:nvPr/>
        </p:nvCxnSpPr>
        <p:spPr>
          <a:xfrm flipV="1">
            <a:off x="5160240" y="1469880"/>
            <a:ext cx="2081520" cy="1548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sp>
        <p:nvSpPr>
          <p:cNvPr id="151" name="Овал 17"/>
          <p:cNvSpPr/>
          <p:nvPr/>
        </p:nvSpPr>
        <p:spPr>
          <a:xfrm>
            <a:off x="360000" y="1945440"/>
            <a:ext cx="645840" cy="573840"/>
          </a:xfrm>
          <a:prstGeom prst="ellipse">
            <a:avLst/>
          </a:prstGeom>
          <a:noFill/>
          <a:ln>
            <a:solidFill>
              <a:srgbClr val="4f81b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152" name="TextBox 18"/>
          <p:cNvSpPr/>
          <p:nvPr/>
        </p:nvSpPr>
        <p:spPr>
          <a:xfrm>
            <a:off x="525960" y="1980000"/>
            <a:ext cx="29628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6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Прямоугольник 19"/>
          <p:cNvSpPr/>
          <p:nvPr/>
        </p:nvSpPr>
        <p:spPr>
          <a:xfrm>
            <a:off x="1214280" y="1980000"/>
            <a:ext cx="5760360" cy="3639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КОМПЕНСАЦИЯ РАСХОДОВ ИЗ ФЕДЕРАЛЬНОГО БЮДЖЕТА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TextBox 20"/>
          <p:cNvSpPr/>
          <p:nvPr/>
        </p:nvSpPr>
        <p:spPr>
          <a:xfrm>
            <a:off x="1366920" y="2481120"/>
            <a:ext cx="5489640" cy="3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личная подача заявления после получения гражданства РФ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55" name="Picture 4" descr=""/>
          <p:cNvPicPr/>
          <p:nvPr/>
        </p:nvPicPr>
        <p:blipFill>
          <a:blip r:embed="rId2"/>
          <a:stretch/>
        </p:blipFill>
        <p:spPr>
          <a:xfrm>
            <a:off x="540000" y="2520000"/>
            <a:ext cx="719280" cy="719280"/>
          </a:xfrm>
          <a:prstGeom prst="rect">
            <a:avLst/>
          </a:prstGeom>
          <a:ln w="0">
            <a:noFill/>
          </a:ln>
        </p:spPr>
      </p:pic>
      <p:cxnSp>
        <p:nvCxnSpPr>
          <p:cNvPr id="156" name="Прямая со стрелкой 22"/>
          <p:cNvCxnSpPr/>
          <p:nvPr/>
        </p:nvCxnSpPr>
        <p:spPr>
          <a:xfrm flipV="1">
            <a:off x="1366920" y="2802960"/>
            <a:ext cx="4754520" cy="1548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sp>
        <p:nvSpPr>
          <p:cNvPr id="157" name="Прямоугольник 25"/>
          <p:cNvSpPr/>
          <p:nvPr/>
        </p:nvSpPr>
        <p:spPr>
          <a:xfrm>
            <a:off x="6300000" y="2430720"/>
            <a:ext cx="2698200" cy="6832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algn="ctr">
              <a:lnSpc>
                <a:spcPct val="100000"/>
              </a:lnSpc>
            </a:pPr>
            <a:r>
              <a:rPr b="1" lang="ru-RU" sz="1300" spc="-1" strike="noStrike">
                <a:solidFill>
                  <a:srgbClr val="000000"/>
                </a:solidFill>
                <a:latin typeface="Calibri"/>
                <a:ea typeface="DejaVu Sans"/>
              </a:rPr>
              <a:t>Миграционный пункт отдела МВД РФ по Павлоградскому району                </a:t>
            </a:r>
            <a:endParaRPr b="0" lang="ru-RU" sz="1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Прямоугольник 26"/>
          <p:cNvSpPr/>
          <p:nvPr/>
        </p:nvSpPr>
        <p:spPr>
          <a:xfrm>
            <a:off x="1974960" y="3043080"/>
            <a:ext cx="4569840" cy="57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ДОПОЛНИТЕЛЬНАЯ ИНФОРМАЦИЯ 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для</a:t>
            </a:r>
            <a:r>
              <a:rPr b="1" lang="ru-RU" sz="1600" spc="-1" strike="noStrike">
                <a:solidFill>
                  <a:srgbClr val="376092"/>
                </a:solidFill>
                <a:latin typeface="Calibri"/>
                <a:ea typeface="DejaVu Sans"/>
              </a:rPr>
              <a:t> соотечественников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Прямоугольник 27"/>
          <p:cNvSpPr/>
          <p:nvPr/>
        </p:nvSpPr>
        <p:spPr>
          <a:xfrm>
            <a:off x="178920" y="3697200"/>
            <a:ext cx="2399400" cy="302760"/>
          </a:xfrm>
          <a:prstGeom prst="rect">
            <a:avLst/>
          </a:prstGeom>
          <a:noFill/>
          <a:ln w="19050">
            <a:solidFill>
              <a:srgbClr val="000000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Постановка на воинский учет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Прямоугольник 34"/>
          <p:cNvSpPr/>
          <p:nvPr/>
        </p:nvSpPr>
        <p:spPr>
          <a:xfrm>
            <a:off x="180000" y="4993920"/>
            <a:ext cx="3240000" cy="515880"/>
          </a:xfrm>
          <a:prstGeom prst="rect">
            <a:avLst/>
          </a:prstGeom>
          <a:noFill/>
          <a:ln w="19050">
            <a:solidFill>
              <a:srgbClr val="000000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Выдача и замена 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водительских удостоверений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1" name="Прямоугольник 35"/>
          <p:cNvSpPr/>
          <p:nvPr/>
        </p:nvSpPr>
        <p:spPr>
          <a:xfrm>
            <a:off x="180000" y="4130640"/>
            <a:ext cx="2877480" cy="729000"/>
          </a:xfrm>
          <a:prstGeom prst="rect">
            <a:avLst/>
          </a:prstGeom>
          <a:noFill/>
          <a:ln w="19050">
            <a:solidFill>
              <a:srgbClr val="000000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Признание и установление эквивалентности документов об образовании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TextBox 36"/>
          <p:cNvSpPr/>
          <p:nvPr/>
        </p:nvSpPr>
        <p:spPr>
          <a:xfrm>
            <a:off x="3438720" y="4273200"/>
            <a:ext cx="1891080" cy="45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ФГБУ «Главэкспертцентр»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(г. Москва)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63" name="Прямая со стрелкой 37"/>
          <p:cNvCxnSpPr/>
          <p:nvPr/>
        </p:nvCxnSpPr>
        <p:spPr>
          <a:xfrm>
            <a:off x="3131640" y="4534920"/>
            <a:ext cx="374040" cy="216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sp>
        <p:nvSpPr>
          <p:cNvPr id="164" name="Прямоугольник 38"/>
          <p:cNvSpPr/>
          <p:nvPr/>
        </p:nvSpPr>
        <p:spPr>
          <a:xfrm>
            <a:off x="5760000" y="3689640"/>
            <a:ext cx="3059280" cy="126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algn="r">
              <a:lnSpc>
                <a:spcPct val="100000"/>
              </a:lnSpc>
            </a:pPr>
            <a:r>
              <a:rPr b="1" lang="ru-RU" sz="1100" spc="-1" strike="noStrike">
                <a:solidFill>
                  <a:srgbClr val="000000"/>
                </a:solidFill>
                <a:latin typeface="Calibri"/>
                <a:ea typeface="DejaVu Sans"/>
              </a:rPr>
              <a:t>Справочная служба: 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b="1" lang="ru-RU" sz="1100" spc="-1" strike="noStrike">
                <a:solidFill>
                  <a:srgbClr val="000000"/>
                </a:solidFill>
                <a:latin typeface="Calibri"/>
                <a:ea typeface="DejaVu Sans"/>
              </a:rPr>
              <a:t>+7(495) 317-17-10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b="1" lang="ru-RU" sz="1100" spc="-1" strike="noStrike">
                <a:solidFill>
                  <a:srgbClr val="000000"/>
                </a:solidFill>
                <a:latin typeface="Calibri"/>
                <a:ea typeface="DejaVu Sans"/>
              </a:rPr>
              <a:t>Почтовые отправления: 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b="1" lang="ru-RU" sz="1100" spc="-1" strike="noStrike">
                <a:solidFill>
                  <a:srgbClr val="000000"/>
                </a:solidFill>
                <a:latin typeface="Calibri"/>
                <a:ea typeface="DejaVu Sans"/>
              </a:rPr>
              <a:t>119049, Москва,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b="1" lang="ru-RU" sz="1100" spc="-1" strike="noStrike">
                <a:solidFill>
                  <a:srgbClr val="000000"/>
                </a:solidFill>
                <a:latin typeface="Calibri"/>
                <a:ea typeface="DejaVu Sans"/>
              </a:rPr>
              <a:t>Ленинский проспект, 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b="1" lang="ru-RU" sz="1100" spc="-1" strike="noStrike">
                <a:solidFill>
                  <a:srgbClr val="000000"/>
                </a:solidFill>
                <a:latin typeface="Calibri"/>
                <a:ea typeface="DejaVu Sans"/>
              </a:rPr>
              <a:t>д. 2А (этаж 6А),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b="1" lang="ru-RU" sz="1100" spc="-1" strike="noStrike">
                <a:solidFill>
                  <a:srgbClr val="000000"/>
                </a:solidFill>
                <a:latin typeface="Calibri"/>
                <a:ea typeface="DejaVu Sans"/>
              </a:rPr>
              <a:t>secretary.fgbu@g1avex.ru.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65" name="Прямая со стрелкой 39"/>
          <p:cNvCxnSpPr/>
          <p:nvPr/>
        </p:nvCxnSpPr>
        <p:spPr>
          <a:xfrm flipV="1">
            <a:off x="5303880" y="4480920"/>
            <a:ext cx="1737360" cy="1548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sp>
        <p:nvSpPr>
          <p:cNvPr id="166" name="TextBox 40"/>
          <p:cNvSpPr/>
          <p:nvPr/>
        </p:nvSpPr>
        <p:spPr>
          <a:xfrm>
            <a:off x="119880" y="5735880"/>
            <a:ext cx="3120840" cy="302760"/>
          </a:xfrm>
          <a:prstGeom prst="rect">
            <a:avLst/>
          </a:prstGeom>
          <a:noFill/>
          <a:ln w="19050">
            <a:solidFill>
              <a:srgbClr val="000000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Вопросы медицинского обслуживания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TextBox 41"/>
          <p:cNvSpPr/>
          <p:nvPr/>
        </p:nvSpPr>
        <p:spPr>
          <a:xfrm>
            <a:off x="180000" y="6300000"/>
            <a:ext cx="1869120" cy="302760"/>
          </a:xfrm>
          <a:prstGeom prst="rect">
            <a:avLst/>
          </a:prstGeom>
          <a:noFill/>
          <a:ln w="19050">
            <a:solidFill>
              <a:srgbClr val="000000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Вопросы образования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8" name="TextBox 42"/>
          <p:cNvSpPr/>
          <p:nvPr/>
        </p:nvSpPr>
        <p:spPr>
          <a:xfrm>
            <a:off x="6660000" y="5040000"/>
            <a:ext cx="2338560" cy="1596960"/>
          </a:xfrm>
          <a:prstGeom prst="rect">
            <a:avLst/>
          </a:prstGeom>
          <a:noFill/>
          <a:ln w="19050">
            <a:solidFill>
              <a:srgbClr val="4f81bd"/>
            </a:solidFill>
            <a:prstDash val="sysDot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1100" spc="-1" strike="noStrike">
                <a:solidFill>
                  <a:srgbClr val="000000"/>
                </a:solidFill>
                <a:latin typeface="Calibri"/>
                <a:ea typeface="DejaVu Sans"/>
              </a:rPr>
              <a:t>Администрация Павлоградского МР Омской области, р.п.Павлоградка, ул.Ленина,д.49, тел.8 (38172) 3-13-05  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100" spc="-1" strike="noStrike">
                <a:solidFill>
                  <a:srgbClr val="000000"/>
                </a:solidFill>
                <a:latin typeface="Calibri"/>
                <a:ea typeface="DejaVu Sans"/>
              </a:rPr>
              <a:t>Павлоградский отдел МУ МТСР                    Омской области №8,                                 р.п.Павлоградка,                                   ул.Колхозная,д.12,                тел.8 (38172)  3-16-79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9" name="Прямоугольник 2"/>
          <p:cNvSpPr/>
          <p:nvPr/>
        </p:nvSpPr>
        <p:spPr>
          <a:xfrm>
            <a:off x="2559240" y="6119280"/>
            <a:ext cx="3740040" cy="6451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algn="ctr">
              <a:lnSpc>
                <a:spcPct val="100000"/>
              </a:lnSpc>
            </a:pPr>
            <a:r>
              <a:rPr b="1" lang="ru-RU" sz="1300" spc="-1" strike="noStrike">
                <a:solidFill>
                  <a:srgbClr val="000000"/>
                </a:solidFill>
                <a:latin typeface="Calibri"/>
                <a:ea typeface="DejaVu Sans"/>
              </a:rPr>
              <a:t>   </a:t>
            </a:r>
            <a:r>
              <a:rPr b="1" lang="ru-RU" sz="1050" spc="-1" strike="noStrike">
                <a:solidFill>
                  <a:srgbClr val="000000"/>
                </a:solidFill>
                <a:latin typeface="Calibri"/>
                <a:ea typeface="DejaVu Sans"/>
              </a:rPr>
              <a:t>Комитет образования Администрации  Павлоградского МР Омской области,  р.п.Павлоградка, ул.Пролетарская, д.14, тел.8 (38172) 3-12-03   </a:t>
            </a:r>
            <a:r>
              <a:rPr b="1" lang="ru-RU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     </a:t>
            </a:r>
            <a:r>
              <a:rPr b="1" lang="ru-RU" sz="1300" spc="-1" strike="noStrike">
                <a:solidFill>
                  <a:srgbClr val="000000"/>
                </a:solidFill>
                <a:latin typeface="Calibri"/>
                <a:ea typeface="DejaVu Sans"/>
              </a:rPr>
              <a:t>         </a:t>
            </a:r>
            <a:endParaRPr b="0" lang="ru-RU" sz="13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70" name="Прямая со стрелкой 7"/>
          <p:cNvCxnSpPr/>
          <p:nvPr/>
        </p:nvCxnSpPr>
        <p:spPr>
          <a:xfrm flipV="1">
            <a:off x="2186640" y="6435360"/>
            <a:ext cx="373680" cy="936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sp>
        <p:nvSpPr>
          <p:cNvPr id="171" name="Прямоугольник 7"/>
          <p:cNvSpPr/>
          <p:nvPr/>
        </p:nvSpPr>
        <p:spPr>
          <a:xfrm>
            <a:off x="3780000" y="5532480"/>
            <a:ext cx="2403360" cy="569160"/>
          </a:xfrm>
          <a:prstGeom prst="rect">
            <a:avLst/>
          </a:prstGeom>
          <a:solidFill>
            <a:srgbClr val="ffdbb6"/>
          </a:solidFill>
          <a:ln w="1905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1050" spc="-1" strike="noStrike">
                <a:solidFill>
                  <a:srgbClr val="000000"/>
                </a:solidFill>
                <a:latin typeface="Calibri"/>
                <a:ea typeface="DejaVu Sans"/>
              </a:rPr>
              <a:t>БУЗОО Павлоградская ЦРБ, р.п.Павлоградка, ул.Больничная,д.23, тел.8 (38172) 3-12-91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72" name="Прямая со стрелкой 8"/>
          <p:cNvCxnSpPr/>
          <p:nvPr/>
        </p:nvCxnSpPr>
        <p:spPr>
          <a:xfrm>
            <a:off x="3371040" y="5888880"/>
            <a:ext cx="282600" cy="108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sp>
        <p:nvSpPr>
          <p:cNvPr id="173" name="Прямоугольник 8"/>
          <p:cNvSpPr/>
          <p:nvPr/>
        </p:nvSpPr>
        <p:spPr>
          <a:xfrm>
            <a:off x="3420000" y="3647160"/>
            <a:ext cx="3779280" cy="606960"/>
          </a:xfrm>
          <a:prstGeom prst="rect">
            <a:avLst/>
          </a:prstGeom>
          <a:solidFill>
            <a:srgbClr val="ffdbb6"/>
          </a:solidFill>
          <a:ln w="1905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algn="ctr">
              <a:lnSpc>
                <a:spcPct val="100000"/>
              </a:lnSpc>
            </a:pPr>
            <a:r>
              <a:rPr b="1" lang="ru-RU" sz="1050" spc="-1" strike="noStrike">
                <a:solidFill>
                  <a:srgbClr val="000000"/>
                </a:solidFill>
                <a:latin typeface="Calibri"/>
                <a:ea typeface="DejaVu Sans"/>
              </a:rPr>
              <a:t>Военный комиссариат  Павлоградского и Русско-Полянского районов  Омской области, р.п.Павлоградка, ул.Ленина,д.45, тел.8 (38172) 3-13-01  </a:t>
            </a:r>
            <a:r>
              <a:rPr b="1" lang="ru-RU" sz="11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b="1" lang="ru-RU" sz="13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b="1" lang="ru-RU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    </a:t>
            </a:r>
            <a:r>
              <a:rPr b="1" lang="ru-RU" sz="1300" spc="-1" strike="noStrike">
                <a:solidFill>
                  <a:srgbClr val="000000"/>
                </a:solidFill>
                <a:latin typeface="Calibri"/>
                <a:ea typeface="DejaVu Sans"/>
              </a:rPr>
              <a:t>         </a:t>
            </a:r>
            <a:endParaRPr b="0" lang="ru-RU" sz="13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74" name="Прямая со стрелкой 9"/>
          <p:cNvCxnSpPr/>
          <p:nvPr/>
        </p:nvCxnSpPr>
        <p:spPr>
          <a:xfrm>
            <a:off x="2598480" y="3960000"/>
            <a:ext cx="282600" cy="108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sp>
        <p:nvSpPr>
          <p:cNvPr id="175" name="Прямоугольник 9"/>
          <p:cNvSpPr/>
          <p:nvPr/>
        </p:nvSpPr>
        <p:spPr>
          <a:xfrm>
            <a:off x="3780000" y="4678200"/>
            <a:ext cx="2700000" cy="8049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algn="r">
              <a:lnSpc>
                <a:spcPct val="100000"/>
              </a:lnSpc>
            </a:pPr>
            <a:r>
              <a:rPr b="1" lang="ru-RU" sz="105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b="1" lang="ru-RU" sz="1050" spc="-1" strike="noStrike">
                <a:solidFill>
                  <a:srgbClr val="000000"/>
                </a:solidFill>
                <a:latin typeface="Calibri"/>
                <a:ea typeface="DejaVu Sans"/>
              </a:rPr>
              <a:t>ОГИБДД ОМВД России по Павлоградскому   району Омской области, р.п.Павлоградка,      ул.Шевченко,д.13, тел. 8 (38172) 3-11-38 </a:t>
            </a:r>
            <a:r>
              <a:rPr b="1" lang="ru-RU" sz="1300" spc="-1" strike="noStrike">
                <a:solidFill>
                  <a:srgbClr val="000000"/>
                </a:solidFill>
                <a:latin typeface="Calibri"/>
                <a:ea typeface="DejaVu Sans"/>
              </a:rPr>
              <a:t>   </a:t>
            </a:r>
            <a:endParaRPr b="0" lang="ru-RU" sz="13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76" name="Прямая со стрелкой 10"/>
          <p:cNvCxnSpPr/>
          <p:nvPr/>
        </p:nvCxnSpPr>
        <p:spPr>
          <a:xfrm>
            <a:off x="3497760" y="5220720"/>
            <a:ext cx="282600" cy="108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1494</TotalTime>
  <Application>LibreOffice/7.5.6.2$Linux_X86_64 LibreOffice_project/50$Build-2</Application>
  <AppVersion>15.0000</AppVersion>
  <Words>271</Words>
  <Paragraphs>66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2024-07-19T06:39:18Z</dcterms:created>
  <dc:creator>Ольга С. Сидорова</dc:creator>
  <dc:description/>
  <dc:language>ru-RU</dc:language>
  <cp:lastModifiedBy/>
  <cp:lastPrinted>2024-07-31T11:38:19Z</cp:lastPrinted>
  <dcterms:modified xsi:type="dcterms:W3CDTF">2024-07-31T11:49:54Z</dcterms:modified>
  <cp:revision>44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Экран (4:3)</vt:lpwstr>
  </property>
  <property fmtid="{D5CDD505-2E9C-101B-9397-08002B2CF9AE}" pid="3" name="Slides">
    <vt:i4>2</vt:i4>
  </property>
</Properties>
</file>