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  <p:sldMasterId id="2147483749" r:id="rId2"/>
  </p:sldMasterIdLst>
  <p:notesMasterIdLst>
    <p:notesMasterId r:id="rId12"/>
  </p:notesMasterIdLst>
  <p:sldIdLst>
    <p:sldId id="855" r:id="rId3"/>
    <p:sldId id="858" r:id="rId4"/>
    <p:sldId id="869" r:id="rId5"/>
    <p:sldId id="859" r:id="rId6"/>
    <p:sldId id="870" r:id="rId7"/>
    <p:sldId id="862" r:id="rId8"/>
    <p:sldId id="863" r:id="rId9"/>
    <p:sldId id="846" r:id="rId10"/>
    <p:sldId id="871" r:id="rId11"/>
  </p:sldIdLst>
  <p:sldSz cx="9144000" cy="5145088"/>
  <p:notesSz cx="6794500" cy="9906000"/>
  <p:custDataLst>
    <p:tags r:id="rId13"/>
  </p:custDataLst>
  <p:defaultTextStyle>
    <a:defPPr>
      <a:defRPr lang="ru-RU"/>
    </a:defPPr>
    <a:lvl1pPr marL="0" algn="l" defTabSz="9140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40" algn="l" defTabSz="9140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80" algn="l" defTabSz="9140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20" algn="l" defTabSz="9140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60" algn="l" defTabSz="9140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00" algn="l" defTabSz="9140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240" algn="l" defTabSz="9140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280" algn="l" defTabSz="9140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320" algn="l" defTabSz="9140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18C78A5-546A-44C8-AD58-D6193967D57C}">
          <p14:sldIdLst/>
        </p14:section>
        <p14:section name="Приложения" id="{F7690C41-91D2-4278-803E-41CCDDCFCDD2}">
          <p14:sldIdLst>
            <p14:sldId id="855"/>
            <p14:sldId id="858"/>
            <p14:sldId id="869"/>
            <p14:sldId id="859"/>
            <p14:sldId id="870"/>
            <p14:sldId id="862"/>
            <p14:sldId id="863"/>
            <p14:sldId id="846"/>
            <p14:sldId id="871"/>
          </p14:sldIdLst>
        </p14:section>
        <p14:section name="Приложение" id="{1BD5B4CE-C90D-45A2-9618-97E3B6A481BC}">
          <p14:sldIdLst/>
        </p14:section>
        <p14:section name="Удалить" id="{1A127FE9-D94C-43E1-8A1F-09179AC4F8D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80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Мареева Марина Владимировна" initials="ММВ" lastIdx="4" clrIdx="0"/>
  <p:cmAuthor id="1" name="Лапина Наталья Игоревна" initials="ЛНИ" lastIdx="0" clrIdx="1"/>
  <p:cmAuthor id="2" name="Маслякова Ольга Витальевна" initials="МОВ" lastIdx="0" clrIdx="2">
    <p:extLst>
      <p:ext uri="{19B8F6BF-5375-455C-9EA6-DF929625EA0E}">
        <p15:presenceInfo xmlns:p15="http://schemas.microsoft.com/office/powerpoint/2012/main" userId="S-1-5-21-715313184-524167701-2470388269-5964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6D36"/>
    <a:srgbClr val="FF6600"/>
    <a:srgbClr val="4CAF48"/>
    <a:srgbClr val="FF9933"/>
    <a:srgbClr val="C7EFD3"/>
    <a:srgbClr val="000000"/>
    <a:srgbClr val="FF0000"/>
    <a:srgbClr val="CCECFF"/>
    <a:srgbClr val="FFCC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3" autoAdjust="0"/>
    <p:restoredTop sz="99886" autoAdjust="0"/>
  </p:normalViewPr>
  <p:slideViewPr>
    <p:cSldViewPr>
      <p:cViewPr varScale="1">
        <p:scale>
          <a:sx n="102" d="100"/>
          <a:sy n="102" d="100"/>
        </p:scale>
        <p:origin x="432" y="96"/>
      </p:cViewPr>
      <p:guideLst>
        <p:guide orient="horz" pos="1621"/>
        <p:guide pos="2880"/>
        <p:guide orient="horz" pos="1801"/>
      </p:guideLst>
    </p:cSldViewPr>
  </p:slideViewPr>
  <p:outlineViewPr>
    <p:cViewPr>
      <p:scale>
        <a:sx n="33" d="100"/>
        <a:sy n="33" d="100"/>
      </p:scale>
      <p:origin x="0" y="750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4813" cy="495617"/>
          </a:xfrm>
          <a:prstGeom prst="rect">
            <a:avLst/>
          </a:prstGeom>
        </p:spPr>
        <p:txBody>
          <a:bodyPr vert="horz" lIns="91286" tIns="45644" rIns="91286" bIns="4564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102" y="1"/>
            <a:ext cx="2944813" cy="495617"/>
          </a:xfrm>
          <a:prstGeom prst="rect">
            <a:avLst/>
          </a:prstGeom>
        </p:spPr>
        <p:txBody>
          <a:bodyPr vert="horz" lIns="91286" tIns="45644" rIns="91286" bIns="45644" rtlCol="0"/>
          <a:lstStyle>
            <a:lvl1pPr algn="r">
              <a:defRPr sz="1200"/>
            </a:lvl1pPr>
          </a:lstStyle>
          <a:p>
            <a:fld id="{A2F3786B-C69B-47F7-8A4D-D928C61E7A8A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1363"/>
            <a:ext cx="6604000" cy="3716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6" tIns="45644" rIns="91286" bIns="45644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05985"/>
            <a:ext cx="5435600" cy="4457384"/>
          </a:xfrm>
          <a:prstGeom prst="rect">
            <a:avLst/>
          </a:prstGeom>
        </p:spPr>
        <p:txBody>
          <a:bodyPr vert="horz" lIns="91286" tIns="45644" rIns="91286" bIns="4564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08800"/>
            <a:ext cx="2944813" cy="495617"/>
          </a:xfrm>
          <a:prstGeom prst="rect">
            <a:avLst/>
          </a:prstGeom>
        </p:spPr>
        <p:txBody>
          <a:bodyPr vert="horz" lIns="91286" tIns="45644" rIns="91286" bIns="4564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102" y="9408800"/>
            <a:ext cx="2944813" cy="495617"/>
          </a:xfrm>
          <a:prstGeom prst="rect">
            <a:avLst/>
          </a:prstGeom>
        </p:spPr>
        <p:txBody>
          <a:bodyPr vert="horz" lIns="91286" tIns="45644" rIns="91286" bIns="45644" rtlCol="0" anchor="b"/>
          <a:lstStyle>
            <a:lvl1pPr algn="r">
              <a:defRPr sz="1200"/>
            </a:lvl1pPr>
          </a:lstStyle>
          <a:p>
            <a:fld id="{E436914B-5603-4966-B479-144F5586E1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405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4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8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2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16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0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24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8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2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3048" y="1598315"/>
            <a:ext cx="7174523" cy="1102859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6092" y="2915550"/>
            <a:ext cx="5908431" cy="1314856"/>
          </a:xfrm>
        </p:spPr>
        <p:txBody>
          <a:bodyPr/>
          <a:lstStyle>
            <a:lvl1pPr marL="0" indent="0" algn="ctr">
              <a:buNone/>
              <a:defRPr baseline="0">
                <a:latin typeface="Arial" pitchFamily="34" charset="0"/>
              </a:defRPr>
            </a:lvl1pPr>
            <a:lvl2pPr marL="389536" indent="0" algn="ctr">
              <a:buNone/>
              <a:defRPr/>
            </a:lvl2pPr>
            <a:lvl3pPr marL="779071" indent="0" algn="ctr">
              <a:buNone/>
              <a:defRPr/>
            </a:lvl3pPr>
            <a:lvl4pPr marL="1168607" indent="0" algn="ctr">
              <a:buNone/>
              <a:defRPr/>
            </a:lvl4pPr>
            <a:lvl5pPr marL="1558140" indent="0" algn="ctr">
              <a:buNone/>
              <a:defRPr/>
            </a:lvl5pPr>
            <a:lvl6pPr marL="1947676" indent="0" algn="ctr">
              <a:buNone/>
              <a:defRPr/>
            </a:lvl6pPr>
            <a:lvl7pPr marL="2337211" indent="0" algn="ctr">
              <a:buNone/>
              <a:defRPr/>
            </a:lvl7pPr>
            <a:lvl8pPr marL="2726747" indent="0" algn="ctr">
              <a:buNone/>
              <a:defRPr/>
            </a:lvl8pPr>
            <a:lvl9pPr marL="3116282" indent="0" algn="ctr">
              <a:buNone/>
              <a:defRPr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26995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44487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76952" y="295366"/>
            <a:ext cx="1730619" cy="420658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83629" y="295366"/>
            <a:ext cx="5052646" cy="420658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39653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5948" y="295368"/>
            <a:ext cx="5172808" cy="50498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883629" y="1283890"/>
            <a:ext cx="6923942" cy="3218062"/>
          </a:xfrm>
        </p:spPr>
        <p:txBody>
          <a:bodyPr/>
          <a:lstStyle/>
          <a:p>
            <a:pPr lv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68885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5948" y="295368"/>
            <a:ext cx="5172808" cy="50498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83629" y="1283890"/>
            <a:ext cx="6923942" cy="3218062"/>
          </a:xfrm>
        </p:spPr>
        <p:txBody>
          <a:bodyPr/>
          <a:lstStyle/>
          <a:p>
            <a:pPr lv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95576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956899" y="295366"/>
            <a:ext cx="7501303" cy="4206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90765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900114" y="1005886"/>
            <a:ext cx="7689850" cy="34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99595" y="681751"/>
            <a:ext cx="5603875" cy="270113"/>
          </a:xfrm>
        </p:spPr>
        <p:txBody>
          <a:bodyPr/>
          <a:lstStyle>
            <a:lvl1pPr>
              <a:defRPr sz="1500" b="1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210634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8736"/>
            <a:ext cx="2133600" cy="273928"/>
          </a:xfrm>
          <a:prstGeom prst="rect">
            <a:avLst/>
          </a:prstGeom>
        </p:spPr>
        <p:txBody>
          <a:bodyPr lIns="91408" tIns="45704" rIns="91408" bIns="45704"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8736"/>
            <a:ext cx="2895600" cy="273928"/>
          </a:xfrm>
          <a:prstGeom prst="rect">
            <a:avLst/>
          </a:prstGeom>
        </p:spPr>
        <p:txBody>
          <a:bodyPr lIns="91408" tIns="45704" rIns="91408" bIns="45704"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48464" y="4930802"/>
            <a:ext cx="442392" cy="234830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8502E6E0-42AE-4DC2-A9DE-B4070DCB9E1B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8816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2"/>
            <a:ext cx="9144000" cy="515144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957"/>
            <a:ext cx="5825202" cy="1235108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9063"/>
            <a:ext cx="5825202" cy="8229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040"/>
            <a:fld id="{575FED36-2639-4BD6-A414-DA56354A75E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04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34320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87601-06E6-485E-BA3A-7703564E03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518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6276"/>
            <a:ext cx="6447501" cy="1370359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6634"/>
            <a:ext cx="6447501" cy="645499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040"/>
            <a:fld id="{575FED36-2639-4BD6-A414-DA56354A75E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04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24132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700" baseline="0">
                <a:latin typeface="Arial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Arial" pitchFamily="34" charset="0"/>
              </a:defRPr>
            </a:lvl1pPr>
            <a:lvl2pPr>
              <a:defRPr baseline="0">
                <a:latin typeface="Arial" pitchFamily="34" charset="0"/>
              </a:defRPr>
            </a:lvl2pPr>
            <a:lvl3pPr>
              <a:defRPr baseline="0">
                <a:latin typeface="Arial" pitchFamily="34" charset="0"/>
              </a:defRPr>
            </a:lvl3pPr>
            <a:lvl4pPr>
              <a:defRPr baseline="0">
                <a:latin typeface="Arial" pitchFamily="34" charset="0"/>
              </a:defRPr>
            </a:lvl4pPr>
            <a:lvl5pPr>
              <a:defRPr baseline="0">
                <a:latin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170993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942"/>
            <a:ext cx="3138026" cy="29114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943"/>
            <a:ext cx="3138026" cy="29114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040"/>
            <a:fld id="{575FED36-2639-4BD6-A414-DA56354A75E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04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011194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1238"/>
            <a:ext cx="3139217" cy="432330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3568"/>
            <a:ext cx="3139217" cy="247885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1238"/>
            <a:ext cx="3139214" cy="432330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3568"/>
            <a:ext cx="3139213" cy="247885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040"/>
            <a:fld id="{575FED36-2639-4BD6-A414-DA56354A75E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04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934368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341"/>
            <a:ext cx="6447501" cy="99090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040"/>
            <a:fld id="{575FED36-2639-4BD6-A414-DA56354A75E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04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528470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040"/>
            <a:fld id="{575FED36-2639-4BD6-A414-DA56354A75E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04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461147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4300"/>
            <a:ext cx="2890896" cy="95914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313"/>
            <a:ext cx="3385156" cy="414610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3445"/>
            <a:ext cx="2890896" cy="1938935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040"/>
            <a:fld id="{575FED36-2639-4BD6-A414-DA56354A75E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04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554555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1561"/>
            <a:ext cx="6447500" cy="425185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341"/>
            <a:ext cx="6447501" cy="288517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6746"/>
            <a:ext cx="6447500" cy="50567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040"/>
            <a:fld id="{575FED36-2639-4BD6-A414-DA56354A75E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04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144937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341"/>
            <a:ext cx="6447501" cy="255348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3835"/>
            <a:ext cx="6447501" cy="117858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532D-FDBC-4629-B506-23E5BCC5AEAC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E5BF-E393-4605-A615-257765660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22189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341"/>
            <a:ext cx="6070601" cy="22676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991"/>
            <a:ext cx="5418393" cy="285838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3835"/>
            <a:ext cx="6447501" cy="117858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532D-FDBC-4629-B506-23E5BCC5AEAC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E5BF-E393-4605-A615-25776566010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06403" y="592967"/>
            <a:ext cx="457200" cy="43871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5586"/>
            <a:ext cx="457200" cy="43871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8960062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9438"/>
            <a:ext cx="6447501" cy="1947196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6634"/>
            <a:ext cx="6447501" cy="113578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800363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341"/>
            <a:ext cx="6070601" cy="22676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10829"/>
            <a:ext cx="6447502" cy="38580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6634"/>
            <a:ext cx="6447501" cy="113578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967"/>
            <a:ext cx="457200" cy="43871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5586"/>
            <a:ext cx="457200" cy="43871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021845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750" y="3306196"/>
            <a:ext cx="7174523" cy="1021872"/>
          </a:xfrm>
        </p:spPr>
        <p:txBody>
          <a:bodyPr/>
          <a:lstStyle>
            <a:lvl1pPr algn="l">
              <a:defRPr sz="3400" b="1" cap="all" baseline="0">
                <a:latin typeface="Arial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6750" y="2180708"/>
            <a:ext cx="7174523" cy="1125488"/>
          </a:xfrm>
        </p:spPr>
        <p:txBody>
          <a:bodyPr anchor="b"/>
          <a:lstStyle>
            <a:lvl1pPr marL="0" indent="0">
              <a:buNone/>
              <a:defRPr sz="1700" baseline="0">
                <a:latin typeface="Arial" pitchFamily="34" charset="0"/>
              </a:defRPr>
            </a:lvl1pPr>
            <a:lvl2pPr marL="389536" indent="0">
              <a:buNone/>
              <a:defRPr sz="1500"/>
            </a:lvl2pPr>
            <a:lvl3pPr marL="779071" indent="0">
              <a:buNone/>
              <a:defRPr sz="1400"/>
            </a:lvl3pPr>
            <a:lvl4pPr marL="1168607" indent="0">
              <a:buNone/>
              <a:defRPr sz="1200"/>
            </a:lvl4pPr>
            <a:lvl5pPr marL="1558140" indent="0">
              <a:buNone/>
              <a:defRPr sz="1200"/>
            </a:lvl5pPr>
            <a:lvl6pPr marL="1947676" indent="0">
              <a:buNone/>
              <a:defRPr sz="1200"/>
            </a:lvl6pPr>
            <a:lvl7pPr marL="2337211" indent="0">
              <a:buNone/>
              <a:defRPr sz="1200"/>
            </a:lvl7pPr>
            <a:lvl8pPr marL="2726747" indent="0">
              <a:buNone/>
              <a:defRPr sz="1200"/>
            </a:lvl8pPr>
            <a:lvl9pPr marL="3116282" indent="0">
              <a:buNone/>
              <a:defRPr sz="12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135112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341"/>
            <a:ext cx="6441152" cy="22676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10829"/>
            <a:ext cx="6447502" cy="38580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6634"/>
            <a:ext cx="6447501" cy="113578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95905"/>
      </p:ext>
    </p:extLst>
  </p:cSld>
  <p:clrMapOvr>
    <a:masterClrMapping/>
  </p:clrMapOvr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040"/>
            <a:fld id="{575FED36-2639-4BD6-A414-DA56354A75E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04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75379"/>
      </p:ext>
    </p:extLst>
  </p:cSld>
  <p:clrMapOvr>
    <a:masterClrMapping/>
  </p:clrMapOvr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341"/>
            <a:ext cx="978557" cy="393980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341"/>
            <a:ext cx="5295113" cy="39398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040"/>
            <a:fld id="{575FED36-2639-4BD6-A414-DA56354A75E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04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042573"/>
      </p:ext>
    </p:extLst>
  </p:cSld>
  <p:clrMapOvr>
    <a:masterClrMapping/>
  </p:clrMapOvr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79464261"/>
              </p:ext>
            </p:ext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5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847242" y="4845007"/>
            <a:ext cx="241953" cy="274722"/>
          </a:xfrm>
          <a:prstGeom prst="roundRect">
            <a:avLst/>
          </a:prstGeom>
          <a:solidFill>
            <a:srgbClr val="4CAF48"/>
          </a:solidFill>
          <a:effectLst>
            <a:softEdge rad="31750"/>
          </a:effectLst>
        </p:spPr>
        <p:txBody>
          <a:bodyPr vert="horz" lIns="0" tIns="45704" rIns="0" bIns="45704" rtlCol="0" anchor="ctr"/>
          <a:lstStyle>
            <a:lvl1pPr algn="ctr">
              <a:defRPr sz="900" b="1" i="1">
                <a:solidFill>
                  <a:schemeClr val="bg1"/>
                </a:solidFill>
                <a:latin typeface="+mj-lt"/>
              </a:defRPr>
            </a:lvl1pPr>
          </a:lstStyle>
          <a:p>
            <a:fld id="{575FED36-2639-4BD6-A414-DA56354A75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000" y="270001"/>
            <a:ext cx="7040076" cy="504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5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3104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83628" y="1283890"/>
            <a:ext cx="3390900" cy="3218062"/>
          </a:xfrm>
        </p:spPr>
        <p:txBody>
          <a:bodyPr/>
          <a:lstStyle>
            <a:lvl1pPr>
              <a:defRPr sz="2400" baseline="0">
                <a:latin typeface="Arial" pitchFamily="34" charset="0"/>
              </a:defRPr>
            </a:lvl1pPr>
            <a:lvl2pPr>
              <a:defRPr sz="2000" baseline="0">
                <a:latin typeface="Arial" pitchFamily="34" charset="0"/>
              </a:defRPr>
            </a:lvl2pPr>
            <a:lvl3pPr>
              <a:defRPr sz="1700" baseline="0">
                <a:latin typeface="Arial" pitchFamily="34" charset="0"/>
              </a:defRPr>
            </a:lvl3pPr>
            <a:lvl4pPr>
              <a:defRPr sz="1500" baseline="0">
                <a:latin typeface="Arial" pitchFamily="34" charset="0"/>
              </a:defRPr>
            </a:lvl4pPr>
            <a:lvl5pPr>
              <a:defRPr sz="1500" baseline="0">
                <a:latin typeface="Arial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15206" y="1283890"/>
            <a:ext cx="3392365" cy="3218062"/>
          </a:xfrm>
        </p:spPr>
        <p:txBody>
          <a:bodyPr/>
          <a:lstStyle>
            <a:lvl1pPr>
              <a:defRPr sz="2400" baseline="0">
                <a:latin typeface="Arial" pitchFamily="34" charset="0"/>
              </a:defRPr>
            </a:lvl1pPr>
            <a:lvl2pPr>
              <a:defRPr sz="2000" baseline="0">
                <a:latin typeface="Arial" pitchFamily="34" charset="0"/>
              </a:defRPr>
            </a:lvl2pPr>
            <a:lvl3pPr>
              <a:defRPr sz="1700" baseline="0">
                <a:latin typeface="Arial" pitchFamily="34" charset="0"/>
              </a:defRPr>
            </a:lvl3pPr>
            <a:lvl4pPr>
              <a:defRPr sz="1500" baseline="0">
                <a:latin typeface="Arial" pitchFamily="34" charset="0"/>
              </a:defRPr>
            </a:lvl4pPr>
            <a:lvl5pPr>
              <a:defRPr sz="1500" baseline="0">
                <a:latin typeface="Arial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1979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032" y="206043"/>
            <a:ext cx="7596554" cy="857515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2031" y="1151690"/>
            <a:ext cx="3729404" cy="479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536" indent="0">
              <a:buNone/>
              <a:defRPr sz="1700" b="1"/>
            </a:lvl2pPr>
            <a:lvl3pPr marL="779071" indent="0">
              <a:buNone/>
              <a:defRPr sz="1500" b="1"/>
            </a:lvl3pPr>
            <a:lvl4pPr marL="1168607" indent="0">
              <a:buNone/>
              <a:defRPr sz="1400" b="1"/>
            </a:lvl4pPr>
            <a:lvl5pPr marL="1558140" indent="0">
              <a:buNone/>
              <a:defRPr sz="1400" b="1"/>
            </a:lvl5pPr>
            <a:lvl6pPr marL="1947676" indent="0">
              <a:buNone/>
              <a:defRPr sz="1400" b="1"/>
            </a:lvl6pPr>
            <a:lvl7pPr marL="2337211" indent="0">
              <a:buNone/>
              <a:defRPr sz="1400" b="1"/>
            </a:lvl7pPr>
            <a:lvl8pPr marL="2726747" indent="0">
              <a:buNone/>
              <a:defRPr sz="1400" b="1"/>
            </a:lvl8pPr>
            <a:lvl9pPr marL="3116282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2031" y="1631661"/>
            <a:ext cx="3729404" cy="2964381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287716" y="1151690"/>
            <a:ext cx="3730869" cy="479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536" indent="0">
              <a:buNone/>
              <a:defRPr sz="1700" b="1"/>
            </a:lvl2pPr>
            <a:lvl3pPr marL="779071" indent="0">
              <a:buNone/>
              <a:defRPr sz="1500" b="1"/>
            </a:lvl3pPr>
            <a:lvl4pPr marL="1168607" indent="0">
              <a:buNone/>
              <a:defRPr sz="1400" b="1"/>
            </a:lvl4pPr>
            <a:lvl5pPr marL="1558140" indent="0">
              <a:buNone/>
              <a:defRPr sz="1400" b="1"/>
            </a:lvl5pPr>
            <a:lvl6pPr marL="1947676" indent="0">
              <a:buNone/>
              <a:defRPr sz="1400" b="1"/>
            </a:lvl6pPr>
            <a:lvl7pPr marL="2337211" indent="0">
              <a:buNone/>
              <a:defRPr sz="1400" b="1"/>
            </a:lvl7pPr>
            <a:lvl8pPr marL="2726747" indent="0">
              <a:buNone/>
              <a:defRPr sz="1400" b="1"/>
            </a:lvl8pPr>
            <a:lvl9pPr marL="3116282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87716" y="1631661"/>
            <a:ext cx="3730869" cy="2964381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7789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33907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61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032" y="204853"/>
            <a:ext cx="2776904" cy="87180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00046" y="204851"/>
            <a:ext cx="4718538" cy="4391190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2032" y="1076659"/>
            <a:ext cx="2776904" cy="3519383"/>
          </a:xfrm>
        </p:spPr>
        <p:txBody>
          <a:bodyPr/>
          <a:lstStyle>
            <a:lvl1pPr marL="0" indent="0">
              <a:buNone/>
              <a:defRPr sz="1200"/>
            </a:lvl1pPr>
            <a:lvl2pPr marL="389536" indent="0">
              <a:buNone/>
              <a:defRPr sz="1000"/>
            </a:lvl2pPr>
            <a:lvl3pPr marL="779071" indent="0">
              <a:buNone/>
              <a:defRPr sz="900"/>
            </a:lvl3pPr>
            <a:lvl4pPr marL="1168607" indent="0">
              <a:buNone/>
              <a:defRPr sz="800"/>
            </a:lvl4pPr>
            <a:lvl5pPr marL="1558140" indent="0">
              <a:buNone/>
              <a:defRPr sz="800"/>
            </a:lvl5pPr>
            <a:lvl6pPr marL="1947676" indent="0">
              <a:buNone/>
              <a:defRPr sz="800"/>
            </a:lvl6pPr>
            <a:lvl7pPr marL="2337211" indent="0">
              <a:buNone/>
              <a:defRPr sz="800"/>
            </a:lvl7pPr>
            <a:lvl8pPr marL="2726747" indent="0">
              <a:buNone/>
              <a:defRPr sz="800"/>
            </a:lvl8pPr>
            <a:lvl9pPr marL="3116282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4998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4420" y="3601561"/>
            <a:ext cx="5064369" cy="425185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654420" y="459725"/>
            <a:ext cx="5064369" cy="3087053"/>
          </a:xfrm>
        </p:spPr>
        <p:txBody>
          <a:bodyPr/>
          <a:lstStyle>
            <a:lvl1pPr marL="0" indent="0">
              <a:buNone/>
              <a:defRPr sz="2700"/>
            </a:lvl1pPr>
            <a:lvl2pPr marL="389536" indent="0">
              <a:buNone/>
              <a:defRPr sz="2400"/>
            </a:lvl2pPr>
            <a:lvl3pPr marL="779071" indent="0">
              <a:buNone/>
              <a:defRPr sz="2000"/>
            </a:lvl3pPr>
            <a:lvl4pPr marL="1168607" indent="0">
              <a:buNone/>
              <a:defRPr sz="1700"/>
            </a:lvl4pPr>
            <a:lvl5pPr marL="1558140" indent="0">
              <a:buNone/>
              <a:defRPr sz="1700"/>
            </a:lvl5pPr>
            <a:lvl6pPr marL="1947676" indent="0">
              <a:buNone/>
              <a:defRPr sz="1700"/>
            </a:lvl6pPr>
            <a:lvl7pPr marL="2337211" indent="0">
              <a:buNone/>
              <a:defRPr sz="1700"/>
            </a:lvl7pPr>
            <a:lvl8pPr marL="2726747" indent="0">
              <a:buNone/>
              <a:defRPr sz="1700"/>
            </a:lvl8pPr>
            <a:lvl9pPr marL="3116282" indent="0">
              <a:buNone/>
              <a:defRPr sz="17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54420" y="4026746"/>
            <a:ext cx="5064369" cy="603833"/>
          </a:xfrm>
        </p:spPr>
        <p:txBody>
          <a:bodyPr/>
          <a:lstStyle>
            <a:lvl1pPr marL="0" indent="0">
              <a:buNone/>
              <a:defRPr sz="1200"/>
            </a:lvl1pPr>
            <a:lvl2pPr marL="389536" indent="0">
              <a:buNone/>
              <a:defRPr sz="1000"/>
            </a:lvl2pPr>
            <a:lvl3pPr marL="779071" indent="0">
              <a:buNone/>
              <a:defRPr sz="900"/>
            </a:lvl3pPr>
            <a:lvl4pPr marL="1168607" indent="0">
              <a:buNone/>
              <a:defRPr sz="800"/>
            </a:lvl4pPr>
            <a:lvl5pPr marL="1558140" indent="0">
              <a:buNone/>
              <a:defRPr sz="800"/>
            </a:lvl5pPr>
            <a:lvl6pPr marL="1947676" indent="0">
              <a:buNone/>
              <a:defRPr sz="800"/>
            </a:lvl6pPr>
            <a:lvl7pPr marL="2337211" indent="0">
              <a:buNone/>
              <a:defRPr sz="800"/>
            </a:lvl7pPr>
            <a:lvl8pPr marL="2726747" indent="0">
              <a:buNone/>
              <a:defRPr sz="800"/>
            </a:lvl8pPr>
            <a:lvl9pPr marL="3116282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0666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4" descr="LEFT_0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0109"/>
            <a:ext cx="646235" cy="464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3" descr="LEFT_0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0109"/>
            <a:ext cx="646235" cy="464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5866" y="295368"/>
            <a:ext cx="5603631" cy="504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title style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866" y="920637"/>
            <a:ext cx="7829550" cy="3596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07" tIns="38954" rIns="77907" bIns="389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text styles</a:t>
            </a:r>
          </a:p>
          <a:p>
            <a:pPr lvl="1"/>
            <a:r>
              <a:rPr lang="ru-RU" altLang="ru-RU"/>
              <a:t>Second level</a:t>
            </a:r>
          </a:p>
          <a:p>
            <a:pPr lvl="2"/>
            <a:r>
              <a:rPr lang="ru-RU" altLang="ru-RU"/>
              <a:t>Third level</a:t>
            </a:r>
          </a:p>
          <a:p>
            <a:pPr lvl="3"/>
            <a:r>
              <a:rPr lang="ru-RU" altLang="ru-RU"/>
              <a:t>Fourth level</a:t>
            </a:r>
          </a:p>
          <a:p>
            <a:pPr lvl="4"/>
            <a:r>
              <a:rPr lang="ru-RU" altLang="ru-RU"/>
              <a:t>Fifth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36384" y="761045"/>
            <a:ext cx="7809034" cy="0"/>
          </a:xfrm>
          <a:prstGeom prst="line">
            <a:avLst/>
          </a:prstGeom>
          <a:noFill/>
          <a:ln w="28575">
            <a:solidFill>
              <a:srgbClr val="00703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7907" tIns="38954" rIns="77907" bIns="38954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>
            <a:off x="2" y="761045"/>
            <a:ext cx="652097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7907" tIns="38954" rIns="77907" bIns="38954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1032" name="Picture 15" descr="logo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546" y="275120"/>
            <a:ext cx="1872762" cy="37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8096250" y="4682984"/>
            <a:ext cx="1047750" cy="181031"/>
            <a:chOff x="5100" y="3932"/>
            <a:chExt cx="660" cy="152"/>
          </a:xfrm>
        </p:grpSpPr>
        <p:sp>
          <p:nvSpPr>
            <p:cNvPr id="1035" name="AutoShape 2"/>
            <p:cNvSpPr>
              <a:spLocks noChangeArrowheads="1"/>
            </p:cNvSpPr>
            <p:nvPr userDrawn="1"/>
          </p:nvSpPr>
          <p:spPr bwMode="auto">
            <a:xfrm>
              <a:off x="5100" y="3932"/>
              <a:ext cx="660" cy="152"/>
            </a:xfrm>
            <a:prstGeom prst="roundRect">
              <a:avLst>
                <a:gd name="adj" fmla="val 37500"/>
              </a:avLst>
            </a:prstGeom>
            <a:solidFill>
              <a:srgbClr val="7DC244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000" b="0" dirty="0">
                <a:solidFill>
                  <a:srgbClr val="000000"/>
                </a:solidFill>
                <a:ea typeface="ヒラギノ角ゴ Pro W3"/>
                <a:cs typeface="ヒラギノ角ゴ Pro W3"/>
              </a:endParaRPr>
            </a:p>
          </p:txBody>
        </p:sp>
        <p:sp>
          <p:nvSpPr>
            <p:cNvPr id="1036" name="Rectangle 11"/>
            <p:cNvSpPr>
              <a:spLocks noChangeArrowheads="1"/>
            </p:cNvSpPr>
            <p:nvPr userDrawn="1"/>
          </p:nvSpPr>
          <p:spPr bwMode="auto">
            <a:xfrm>
              <a:off x="5664" y="3932"/>
              <a:ext cx="96" cy="152"/>
            </a:xfrm>
            <a:prstGeom prst="rect">
              <a:avLst/>
            </a:prstGeom>
            <a:solidFill>
              <a:srgbClr val="7DC244"/>
            </a:solidFill>
            <a:ln>
              <a:noFill/>
            </a:ln>
            <a:extLst/>
          </p:spPr>
          <p:txBody>
            <a:bodyPr wrap="none" lIns="0" tIns="0" rIns="0" bIns="0" anchor="ctr"/>
            <a:lstStyle>
              <a:lvl1pPr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b="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sp>
        <p:nvSpPr>
          <p:cNvPr id="1034" name="Rectangle 19"/>
          <p:cNvSpPr>
            <a:spLocks noChangeArrowheads="1"/>
          </p:cNvSpPr>
          <p:nvPr/>
        </p:nvSpPr>
        <p:spPr bwMode="auto">
          <a:xfrm>
            <a:off x="8197362" y="4669882"/>
            <a:ext cx="641838" cy="171503"/>
          </a:xfrm>
          <a:prstGeom prst="rect">
            <a:avLst/>
          </a:prstGeom>
          <a:noFill/>
          <a:ln>
            <a:noFill/>
          </a:ln>
          <a:extLst/>
        </p:spPr>
        <p:txBody>
          <a:bodyPr lIns="77907" tIns="38954" rIns="77907" bIns="38954"/>
          <a:lstStyle>
            <a:lvl1pPr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AECCD-03A5-4D0E-A27A-FF0C0CE03FB9}" type="slidenum">
              <a:rPr lang="ru-RU" altLang="ru-RU" sz="1000" smtClean="0">
                <a:solidFill>
                  <a:srgbClr val="000000"/>
                </a:solidFill>
                <a:ea typeface="ヒラギノ角ゴ Pro W3"/>
                <a:cs typeface="ヒラギノ角ゴ Pro W3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sz="1000" b="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99151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3" r:id="rId16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  <a:ea typeface="ヒラギノ角ゴ Pro W3" pitchFamily="-12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  <a:ea typeface="ヒラギノ角ゴ Pro W3" pitchFamily="-12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  <a:ea typeface="ヒラギノ角ゴ Pro W3" pitchFamily="-12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  <a:ea typeface="ヒラギノ角ゴ Pro W3" pitchFamily="-128" charset="-128"/>
        </a:defRPr>
      </a:lvl5pPr>
      <a:lvl6pPr marL="389536" algn="l" rtl="0" fontAlgn="base">
        <a:lnSpc>
          <a:spcPct val="90000"/>
        </a:lnSpc>
        <a:spcBef>
          <a:spcPct val="0"/>
        </a:spcBef>
        <a:spcAft>
          <a:spcPct val="0"/>
        </a:spcAft>
        <a:defRPr sz="1700" b="1">
          <a:solidFill>
            <a:srgbClr val="007341"/>
          </a:solidFill>
          <a:latin typeface="Arial" charset="0"/>
          <a:ea typeface="ヒラギノ角ゴ Pro W3" pitchFamily="-128" charset="-128"/>
        </a:defRPr>
      </a:lvl6pPr>
      <a:lvl7pPr marL="779071" algn="l" rtl="0" fontAlgn="base">
        <a:lnSpc>
          <a:spcPct val="90000"/>
        </a:lnSpc>
        <a:spcBef>
          <a:spcPct val="0"/>
        </a:spcBef>
        <a:spcAft>
          <a:spcPct val="0"/>
        </a:spcAft>
        <a:defRPr sz="1700" b="1">
          <a:solidFill>
            <a:srgbClr val="007341"/>
          </a:solidFill>
          <a:latin typeface="Arial" charset="0"/>
          <a:ea typeface="ヒラギノ角ゴ Pro W3" pitchFamily="-128" charset="-128"/>
        </a:defRPr>
      </a:lvl7pPr>
      <a:lvl8pPr marL="1168607" algn="l" rtl="0" fontAlgn="base">
        <a:lnSpc>
          <a:spcPct val="90000"/>
        </a:lnSpc>
        <a:spcBef>
          <a:spcPct val="0"/>
        </a:spcBef>
        <a:spcAft>
          <a:spcPct val="0"/>
        </a:spcAft>
        <a:defRPr sz="1700" b="1">
          <a:solidFill>
            <a:srgbClr val="007341"/>
          </a:solidFill>
          <a:latin typeface="Arial" charset="0"/>
          <a:ea typeface="ヒラギノ角ゴ Pro W3" pitchFamily="-128" charset="-128"/>
        </a:defRPr>
      </a:lvl8pPr>
      <a:lvl9pPr marL="1558140" algn="l" rtl="0" fontAlgn="base">
        <a:lnSpc>
          <a:spcPct val="90000"/>
        </a:lnSpc>
        <a:spcBef>
          <a:spcPct val="0"/>
        </a:spcBef>
        <a:spcAft>
          <a:spcPct val="0"/>
        </a:spcAft>
        <a:defRPr sz="1700" b="1">
          <a:solidFill>
            <a:srgbClr val="007341"/>
          </a:solidFill>
          <a:latin typeface="Arial" charset="0"/>
          <a:ea typeface="ヒラギノ角ゴ Pro W3" pitchFamily="-128" charset="-128"/>
        </a:defRPr>
      </a:lvl9pPr>
    </p:titleStyle>
    <p:bodyStyle>
      <a:lvl1pPr marL="292152" indent="-292152" algn="l" rtl="0" eaLnBrk="0" fontAlgn="base" hangingPunct="0">
        <a:spcBef>
          <a:spcPts val="331"/>
        </a:spcBef>
        <a:spcAft>
          <a:spcPct val="0"/>
        </a:spcAft>
        <a:buFont typeface="Wingdings" pitchFamily="2" charset="2"/>
        <a:buChar char="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632994" indent="-243461" algn="l" rtl="0" eaLnBrk="0" fontAlgn="base" hangingPunct="0">
        <a:spcBef>
          <a:spcPts val="331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+mn-ea"/>
        </a:defRPr>
      </a:lvl2pPr>
      <a:lvl3pPr marL="973838" indent="-194768" algn="l" rtl="0" eaLnBrk="0" fontAlgn="base" hangingPunct="0">
        <a:spcBef>
          <a:spcPts val="331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</a:defRPr>
      </a:lvl3pPr>
      <a:lvl4pPr marL="1330912" indent="-194768" algn="l" rtl="0" eaLnBrk="0" fontAlgn="base" hangingPunct="0">
        <a:spcBef>
          <a:spcPts val="331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+mn-ea"/>
        </a:defRPr>
      </a:lvl4pPr>
      <a:lvl5pPr marL="1687987" indent="-194768" algn="l" rtl="0" eaLnBrk="0" fontAlgn="base" hangingPunct="0">
        <a:spcBef>
          <a:spcPts val="331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077520" indent="-194768" algn="l" rtl="0" fontAlgn="base">
        <a:lnSpc>
          <a:spcPct val="120000"/>
        </a:lnSpc>
        <a:spcBef>
          <a:spcPct val="20000"/>
        </a:spcBef>
        <a:spcAft>
          <a:spcPct val="0"/>
        </a:spcAft>
        <a:defRPr sz="1700">
          <a:solidFill>
            <a:srgbClr val="404040"/>
          </a:solidFill>
          <a:latin typeface="+mn-lt"/>
          <a:ea typeface="+mn-ea"/>
        </a:defRPr>
      </a:lvl6pPr>
      <a:lvl7pPr marL="2467056" indent="-194768" algn="l" rtl="0" fontAlgn="base">
        <a:lnSpc>
          <a:spcPct val="120000"/>
        </a:lnSpc>
        <a:spcBef>
          <a:spcPct val="20000"/>
        </a:spcBef>
        <a:spcAft>
          <a:spcPct val="0"/>
        </a:spcAft>
        <a:defRPr sz="1700">
          <a:solidFill>
            <a:srgbClr val="404040"/>
          </a:solidFill>
          <a:latin typeface="+mn-lt"/>
          <a:ea typeface="+mn-ea"/>
        </a:defRPr>
      </a:lvl7pPr>
      <a:lvl8pPr marL="2856591" indent="-194768" algn="l" rtl="0" fontAlgn="base">
        <a:lnSpc>
          <a:spcPct val="120000"/>
        </a:lnSpc>
        <a:spcBef>
          <a:spcPct val="20000"/>
        </a:spcBef>
        <a:spcAft>
          <a:spcPct val="0"/>
        </a:spcAft>
        <a:defRPr sz="1700">
          <a:solidFill>
            <a:srgbClr val="404040"/>
          </a:solidFill>
          <a:latin typeface="+mn-lt"/>
          <a:ea typeface="+mn-ea"/>
        </a:defRPr>
      </a:lvl8pPr>
      <a:lvl9pPr marL="3246127" indent="-194768" algn="l" rtl="0" fontAlgn="base">
        <a:lnSpc>
          <a:spcPct val="120000"/>
        </a:lnSpc>
        <a:spcBef>
          <a:spcPct val="20000"/>
        </a:spcBef>
        <a:spcAft>
          <a:spcPct val="0"/>
        </a:spcAft>
        <a:defRPr sz="1700">
          <a:solidFill>
            <a:srgbClr val="40404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7790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536" algn="l" defTabSz="7790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071" algn="l" defTabSz="7790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607" algn="l" defTabSz="7790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140" algn="l" defTabSz="7790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676" algn="l" defTabSz="7790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211" algn="l" defTabSz="7790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6747" algn="l" defTabSz="7790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6282" algn="l" defTabSz="7790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2"/>
            <a:ext cx="9144000" cy="515144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341"/>
            <a:ext cx="6447501" cy="990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943"/>
            <a:ext cx="6447501" cy="2911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2421"/>
            <a:ext cx="683954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2421"/>
            <a:ext cx="4723209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2421"/>
            <a:ext cx="512504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41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662" r:id="rId17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БАНКОВСКИЙ ПЛАТЕЖНЫЙ АГЕНТ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87601-06E6-485E-BA3A-7703564E030D}" type="slidenum">
              <a:rPr lang="ru-RU" smtClean="0"/>
              <a:t>1</a:t>
            </a:fld>
            <a:endParaRPr lang="ru-RU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583409" y="1820660"/>
            <a:ext cx="5928698" cy="2539124"/>
          </a:xfrm>
          <a:prstGeom prst="rect">
            <a:avLst/>
          </a:prstGeom>
        </p:spPr>
        <p:txBody>
          <a:bodyPr vert="horz" wrap="square" lIns="0" tIns="45704" rIns="91408" bIns="45704" rtlCol="0">
            <a:spAutoFit/>
          </a:bodyPr>
          <a:lstStyle>
            <a:lvl1pPr marL="180912" indent="-180912" algn="l" defTabSz="45704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200" kern="1200">
                <a:solidFill>
                  <a:srgbClr val="464648"/>
                </a:solidFill>
                <a:latin typeface="+mj-lt"/>
                <a:ea typeface="+mn-ea"/>
                <a:cs typeface="+mn-cs"/>
              </a:defRPr>
            </a:lvl1pPr>
            <a:lvl2pPr marL="355476" indent="-174565" algn="l" defTabSz="457040" rtl="0" eaLnBrk="1" latinLnBrk="0" hangingPunct="1">
              <a:spcBef>
                <a:spcPct val="20000"/>
              </a:spcBef>
              <a:buFont typeface="Arial"/>
              <a:buChar char="–"/>
              <a:defRPr sz="1200" kern="1200">
                <a:solidFill>
                  <a:srgbClr val="464648"/>
                </a:solidFill>
                <a:latin typeface="+mj-lt"/>
                <a:ea typeface="+mn-ea"/>
                <a:cs typeface="+mn-cs"/>
              </a:defRPr>
            </a:lvl2pPr>
            <a:lvl3pPr marL="450692" indent="-95217" algn="l" defTabSz="45704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lang="en-US" sz="1200" kern="1200" dirty="0">
                <a:solidFill>
                  <a:srgbClr val="464648"/>
                </a:solidFill>
                <a:latin typeface="+mj-lt"/>
                <a:ea typeface="+mn-ea"/>
                <a:cs typeface="+mn-cs"/>
              </a:defRPr>
            </a:lvl3pPr>
            <a:lvl4pPr marL="625256" indent="-174565" algn="l" defTabSz="457040" rtl="0" eaLnBrk="1" latinLnBrk="0" hangingPunct="1">
              <a:spcBef>
                <a:spcPct val="20000"/>
              </a:spcBef>
              <a:buFont typeface="Arial"/>
              <a:buChar char="–"/>
              <a:tabLst>
                <a:tab pos="537975" algn="l"/>
              </a:tabLst>
              <a:defRPr sz="1200" kern="1200">
                <a:solidFill>
                  <a:srgbClr val="464648"/>
                </a:solidFill>
                <a:latin typeface="+mj-lt"/>
                <a:ea typeface="+mn-ea"/>
                <a:cs typeface="+mn-cs"/>
              </a:defRPr>
            </a:lvl4pPr>
            <a:lvl5pPr marL="450692" indent="-95217" algn="l" defTabSz="457040" rtl="0" eaLnBrk="1" latinLnBrk="0" hangingPunct="1">
              <a:spcBef>
                <a:spcPct val="20000"/>
              </a:spcBef>
              <a:buFont typeface="Arial"/>
              <a:buChar char="•"/>
              <a:tabLst>
                <a:tab pos="537975" algn="l"/>
              </a:tabLst>
              <a:defRPr sz="1200" kern="1200">
                <a:solidFill>
                  <a:srgbClr val="464648"/>
                </a:solidFill>
                <a:latin typeface="+mj-lt"/>
                <a:ea typeface="+mn-ea"/>
                <a:cs typeface="+mn-cs"/>
              </a:defRPr>
            </a:lvl5pPr>
            <a:lvl6pPr marL="2513720" indent="-228520" algn="l" defTabSz="45704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760" indent="-228520" algn="l" defTabSz="45704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800" indent="-228520" algn="l" defTabSz="45704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840" indent="-228520" algn="l" defTabSz="45704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Font typeface="Wingdings" panose="05000000000000000000" pitchFamily="2" charset="2"/>
              <a:buNone/>
            </a:pPr>
            <a:r>
              <a:rPr lang="ru-RU" sz="1500" dirty="0" smtClean="0">
                <a:solidFill>
                  <a:schemeClr val="tx1"/>
                </a:solidFill>
                <a:latin typeface="+mn-lt"/>
              </a:rPr>
              <a:t>Агентская сеть – Партнеры Сбербанка, предоставляющие в своих торговых точках основные банковские услуги: </a:t>
            </a:r>
          </a:p>
          <a:p>
            <a:pPr marL="0" indent="0" defTabSz="914400">
              <a:buNone/>
            </a:pPr>
            <a:r>
              <a:rPr lang="ru-RU" sz="1500" b="1" dirty="0" smtClean="0">
                <a:solidFill>
                  <a:srgbClr val="1E6D36"/>
                </a:solidFill>
                <a:latin typeface="+mn-lt"/>
              </a:rPr>
              <a:t>снятие наличных, прием платежей и т.д.* </a:t>
            </a:r>
            <a:endParaRPr lang="ru-RU" sz="500" dirty="0" smtClean="0">
              <a:solidFill>
                <a:schemeClr val="tx1"/>
              </a:solidFill>
              <a:latin typeface="+mn-lt"/>
            </a:endParaRPr>
          </a:p>
          <a:p>
            <a:pPr marL="0" indent="0" defTabSz="914400">
              <a:buFont typeface="Wingdings" panose="05000000000000000000" pitchFamily="2" charset="2"/>
              <a:buNone/>
            </a:pPr>
            <a:r>
              <a:rPr lang="ru-RU" sz="1500" dirty="0" smtClean="0">
                <a:solidFill>
                  <a:schemeClr val="tx1"/>
                </a:solidFill>
                <a:latin typeface="+mn-lt"/>
              </a:rPr>
              <a:t>Реализуется с помощью специального программного обеспечения на кассах </a:t>
            </a:r>
            <a:r>
              <a:rPr lang="ru-RU" sz="1500" dirty="0" err="1" smtClean="0">
                <a:solidFill>
                  <a:schemeClr val="tx1"/>
                </a:solidFill>
                <a:latin typeface="+mn-lt"/>
              </a:rPr>
              <a:t>Эвотор</a:t>
            </a:r>
            <a:endParaRPr lang="ru-RU" sz="1500" dirty="0" smtClean="0">
              <a:solidFill>
                <a:schemeClr val="tx1"/>
              </a:solidFill>
              <a:latin typeface="+mn-lt"/>
            </a:endParaRPr>
          </a:p>
          <a:p>
            <a:pPr marL="0" indent="0" defTabSz="914400">
              <a:buFont typeface="Wingdings" panose="05000000000000000000" pitchFamily="2" charset="2"/>
              <a:buNone/>
            </a:pPr>
            <a:endParaRPr lang="ru-RU" sz="500" dirty="0" smtClean="0">
              <a:solidFill>
                <a:schemeClr val="tx1"/>
              </a:solidFill>
              <a:latin typeface="+mn-lt"/>
            </a:endParaRPr>
          </a:p>
          <a:p>
            <a:pPr marL="0" indent="0" defTabSz="914400">
              <a:buFont typeface="Wingdings" panose="05000000000000000000" pitchFamily="2" charset="2"/>
              <a:buNone/>
            </a:pPr>
            <a:r>
              <a:rPr lang="ru-RU" sz="1500" dirty="0" smtClean="0">
                <a:solidFill>
                  <a:schemeClr val="tx1"/>
                </a:solidFill>
                <a:latin typeface="+mn-lt"/>
              </a:rPr>
              <a:t>Банк оказывает технологическую, методологическую и маркетинговую поддержку предпринимателям </a:t>
            </a:r>
          </a:p>
          <a:p>
            <a:pPr marL="0" indent="0" defTabSz="914400">
              <a:buFont typeface="Wingdings" panose="05000000000000000000" pitchFamily="2" charset="2"/>
              <a:buNone/>
            </a:pPr>
            <a:endParaRPr lang="ru-RU" sz="500" dirty="0">
              <a:solidFill>
                <a:schemeClr val="tx1"/>
              </a:solidFill>
              <a:latin typeface="+mn-lt"/>
            </a:endParaRPr>
          </a:p>
          <a:p>
            <a:pPr marL="0" indent="0" defTabSz="914400">
              <a:buFont typeface="Wingdings" panose="05000000000000000000" pitchFamily="2" charset="2"/>
              <a:buNone/>
            </a:pPr>
            <a:r>
              <a:rPr lang="ru-RU" sz="1500" dirty="0">
                <a:solidFill>
                  <a:schemeClr val="tx1"/>
                </a:solidFill>
                <a:latin typeface="+mn-lt"/>
              </a:rPr>
              <a:t>Для </a:t>
            </a:r>
            <a:r>
              <a:rPr lang="ru-RU" sz="1500" dirty="0" smtClean="0">
                <a:solidFill>
                  <a:schemeClr val="tx1"/>
                </a:solidFill>
                <a:latin typeface="+mn-lt"/>
              </a:rPr>
              <a:t>начала сотрудничества предприниматель подписывает с банком договор банковского платежного агента</a:t>
            </a:r>
            <a:endParaRPr lang="ru-RU" sz="15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6792" y="1708448"/>
            <a:ext cx="2163970" cy="217886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83409" y="4537230"/>
            <a:ext cx="29662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lang="ru-RU" sz="1400" b="1" i="1" dirty="0" smtClean="0">
                <a:solidFill>
                  <a:srgbClr val="1E6D36"/>
                </a:solidFill>
              </a:rPr>
              <a:t>* перечень </a:t>
            </a:r>
            <a:r>
              <a:rPr lang="ru-RU" sz="1400" b="1" i="1" dirty="0">
                <a:solidFill>
                  <a:srgbClr val="1E6D36"/>
                </a:solidFill>
              </a:rPr>
              <a:t>услуг </a:t>
            </a:r>
            <a:r>
              <a:rPr lang="ru-RU" sz="1400" b="1" i="1" dirty="0" smtClean="0">
                <a:solidFill>
                  <a:srgbClr val="1E6D36"/>
                </a:solidFill>
              </a:rPr>
              <a:t>пополняется</a:t>
            </a:r>
            <a:endParaRPr lang="ru-RU" sz="1400" b="1" i="1" dirty="0">
              <a:solidFill>
                <a:srgbClr val="1E6D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8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Прямая со стрелкой 49"/>
          <p:cNvCxnSpPr/>
          <p:nvPr/>
        </p:nvCxnSpPr>
        <p:spPr>
          <a:xfrm flipV="1">
            <a:off x="6409514" y="3004592"/>
            <a:ext cx="0" cy="11184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5" idx="3"/>
          </p:cNvCxnSpPr>
          <p:nvPr/>
        </p:nvCxnSpPr>
        <p:spPr>
          <a:xfrm>
            <a:off x="2487736" y="4354047"/>
            <a:ext cx="3236392" cy="137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24" idx="3"/>
          </p:cNvCxnSpPr>
          <p:nvPr/>
        </p:nvCxnSpPr>
        <p:spPr>
          <a:xfrm>
            <a:off x="2487736" y="3642266"/>
            <a:ext cx="32880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ПРОЕКТ АГЕНТСКАЯ СЕТЬ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>
                <a:solidFill>
                  <a:srgbClr val="1E6D36"/>
                </a:solidFill>
              </a:rPr>
              <a:t> </a:t>
            </a:r>
            <a:r>
              <a:rPr lang="ru-RU" sz="2000" dirty="0">
                <a:solidFill>
                  <a:srgbClr val="1E6D36"/>
                </a:solidFill>
              </a:rPr>
              <a:t>снятие наличных</a:t>
            </a:r>
            <a:r>
              <a:rPr lang="ru-RU" sz="2000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87601-06E6-485E-BA3A-7703564E030D}" type="slidenum">
              <a:rPr lang="ru-RU" smtClean="0"/>
              <a:t>2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8319" y="1636440"/>
            <a:ext cx="914985" cy="128024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597078"/>
            <a:ext cx="1540089" cy="130407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91592" y="1258525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Клиенты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5436096" y="1258525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Агент Банка</a:t>
            </a:r>
            <a:endParaRPr lang="ru-RU" sz="1600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2095" y="1636440"/>
            <a:ext cx="746169" cy="1264710"/>
          </a:xfrm>
          <a:prstGeom prst="rect">
            <a:avLst/>
          </a:prstGeom>
        </p:spPr>
      </p:pic>
      <p:cxnSp>
        <p:nvCxnSpPr>
          <p:cNvPr id="19" name="Прямая со стрелкой 18"/>
          <p:cNvCxnSpPr/>
          <p:nvPr/>
        </p:nvCxnSpPr>
        <p:spPr>
          <a:xfrm>
            <a:off x="3059832" y="2068488"/>
            <a:ext cx="194421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3059832" y="2546200"/>
            <a:ext cx="18722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74015" y="1698575"/>
            <a:ext cx="2444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Запрос выдачи наличных</a:t>
            </a:r>
            <a:endParaRPr lang="ru-RU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3139484" y="2212504"/>
            <a:ext cx="1853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Выдача наличных</a:t>
            </a:r>
            <a:endParaRPr lang="ru-RU" sz="1400" dirty="0"/>
          </a:p>
        </p:txBody>
      </p:sp>
      <p:sp>
        <p:nvSpPr>
          <p:cNvPr id="24" name="Rectangle 58"/>
          <p:cNvSpPr>
            <a:spLocks noChangeArrowheads="1"/>
          </p:cNvSpPr>
          <p:nvPr/>
        </p:nvSpPr>
        <p:spPr bwMode="auto">
          <a:xfrm>
            <a:off x="1043608" y="3364632"/>
            <a:ext cx="1444128" cy="555268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/>
            <a:r>
              <a:rPr lang="ru-RU" sz="1200" dirty="0" smtClean="0">
                <a:latin typeface="Century Schoolbook" panose="02040604050505020304" pitchFamily="18" charset="0"/>
              </a:rPr>
              <a:t>Списание денег с карты</a:t>
            </a:r>
            <a:endParaRPr kumimoji="0" lang="de-DE" sz="1200" b="0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5" name="Rectangle 58"/>
          <p:cNvSpPr>
            <a:spLocks noChangeArrowheads="1"/>
          </p:cNvSpPr>
          <p:nvPr/>
        </p:nvSpPr>
        <p:spPr bwMode="auto">
          <a:xfrm>
            <a:off x="1048052" y="4083795"/>
            <a:ext cx="1439684" cy="540503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/>
            <a:r>
              <a:rPr lang="ru-RU" sz="1200" dirty="0" smtClean="0">
                <a:latin typeface="Century Schoolbook" panose="02040604050505020304" pitchFamily="18" charset="0"/>
              </a:rPr>
              <a:t>Учет в выписке, смс</a:t>
            </a:r>
            <a:endParaRPr kumimoji="0" lang="de-DE" sz="1200" b="0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6" name="Rectangle 58"/>
          <p:cNvSpPr>
            <a:spLocks noChangeArrowheads="1"/>
          </p:cNvSpPr>
          <p:nvPr/>
        </p:nvSpPr>
        <p:spPr bwMode="auto">
          <a:xfrm>
            <a:off x="5724128" y="3350834"/>
            <a:ext cx="1370772" cy="58016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/>
            <a:r>
              <a:rPr lang="ru-RU" sz="1200" dirty="0" smtClean="0">
                <a:latin typeface="Century Schoolbook" panose="02040604050505020304" pitchFamily="18" charset="0"/>
              </a:rPr>
              <a:t>Зачисление суммы выдачи</a:t>
            </a:r>
            <a:endParaRPr kumimoji="0" lang="de-DE" sz="1200" b="0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7" name="Rectangle 58"/>
          <p:cNvSpPr>
            <a:spLocks noChangeArrowheads="1"/>
          </p:cNvSpPr>
          <p:nvPr/>
        </p:nvSpPr>
        <p:spPr bwMode="auto">
          <a:xfrm>
            <a:off x="5724128" y="4123054"/>
            <a:ext cx="1370772" cy="533988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/>
            <a:r>
              <a:rPr lang="ru-RU" sz="1200" dirty="0" smtClean="0">
                <a:latin typeface="Century Schoolbook" panose="02040604050505020304" pitchFamily="18" charset="0"/>
              </a:rPr>
              <a:t>Зачисление комиссии</a:t>
            </a:r>
            <a:endParaRPr kumimoji="0" lang="de-DE" sz="1200" b="0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cxnSp>
        <p:nvCxnSpPr>
          <p:cNvPr id="31" name="Прямая со стрелкой 30"/>
          <p:cNvCxnSpPr>
            <a:stCxn id="24" idx="0"/>
          </p:cNvCxnSpPr>
          <p:nvPr/>
        </p:nvCxnSpPr>
        <p:spPr>
          <a:xfrm flipV="1">
            <a:off x="1765672" y="3076600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24" idx="2"/>
            <a:endCxn id="25" idx="0"/>
          </p:cNvCxnSpPr>
          <p:nvPr/>
        </p:nvCxnSpPr>
        <p:spPr>
          <a:xfrm>
            <a:off x="1765672" y="3919900"/>
            <a:ext cx="2222" cy="1638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198610" y="1981671"/>
            <a:ext cx="1080120" cy="76944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Ежедневная сверка итогов с Банком</a:t>
            </a:r>
            <a:endParaRPr lang="ru-RU" sz="11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9872" y="3276064"/>
            <a:ext cx="1388673" cy="125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39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Плюсы для участников проекта Агентская сеть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4" y="2572544"/>
            <a:ext cx="1145311" cy="1085031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87601-06E6-485E-BA3A-7703564E030D}" type="slidenum">
              <a:rPr lang="ru-RU" smtClean="0"/>
              <a:t>3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187624" y="2212504"/>
            <a:ext cx="360040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81224" y="1386538"/>
            <a:ext cx="154466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1400" dirty="0"/>
              <a:t>увеличение потока клиентов - рост продаж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5536" y="2819362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Агент Банка</a:t>
            </a:r>
            <a:endParaRPr lang="ru-RU" b="1" dirty="0"/>
          </a:p>
        </p:txBody>
      </p:sp>
      <p:cxnSp>
        <p:nvCxnSpPr>
          <p:cNvPr id="18" name="Прямая соединительная линия 17"/>
          <p:cNvCxnSpPr>
            <a:stCxn id="5" idx="3"/>
          </p:cNvCxnSpPr>
          <p:nvPr/>
        </p:nvCxnSpPr>
        <p:spPr>
          <a:xfrm flipV="1">
            <a:off x="2692975" y="3115059"/>
            <a:ext cx="51087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249051" y="2638005"/>
            <a:ext cx="1277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1400" dirty="0"/>
              <a:t>комиссии и бонусы за проведение операций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2640119" y="3735377"/>
            <a:ext cx="392635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1259632" y="3741707"/>
            <a:ext cx="288032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50809" y="4082589"/>
            <a:ext cx="23049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1400" dirty="0"/>
              <a:t>уникальный сервис - конкурентное преимущество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2561492"/>
            <a:ext cx="1134568" cy="1120561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261463" y="2819362"/>
            <a:ext cx="133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Сельские жители</a:t>
            </a:r>
            <a:endParaRPr lang="ru-RU" b="1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6588224" y="2093439"/>
            <a:ext cx="1" cy="4061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6935449" y="3915397"/>
            <a:ext cx="14640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Bef>
                <a:spcPct val="20000"/>
              </a:spcBef>
              <a:defRPr/>
            </a:pPr>
            <a:r>
              <a:rPr lang="ru-RU" sz="1400" dirty="0"/>
              <a:t>з</a:t>
            </a:r>
            <a:r>
              <a:rPr lang="ru-RU" sz="1400" dirty="0" smtClean="0"/>
              <a:t>накомство с новыми технологиями </a:t>
            </a:r>
            <a:endParaRPr lang="ru-RU" sz="1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607756" y="1570219"/>
            <a:ext cx="26553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1400" dirty="0"/>
              <a:t>д</a:t>
            </a:r>
            <a:r>
              <a:rPr lang="ru-RU" sz="1400" dirty="0" smtClean="0"/>
              <a:t>оступность основных банковских услуг</a:t>
            </a:r>
            <a:endParaRPr lang="ru-RU" sz="1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173293" y="3915397"/>
            <a:ext cx="13405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Bef>
                <a:spcPct val="20000"/>
              </a:spcBef>
              <a:defRPr/>
            </a:pPr>
            <a:r>
              <a:rPr lang="ru-RU" sz="1400" dirty="0"/>
              <a:t>повышение финансовой грамотности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384948" y="4209008"/>
            <a:ext cx="1925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1400" dirty="0"/>
              <a:t>зачисление денег на р/</a:t>
            </a:r>
            <a:r>
              <a:rPr lang="ru-RU" sz="1400" dirty="0" err="1"/>
              <a:t>сч</a:t>
            </a:r>
            <a:r>
              <a:rPr lang="ru-RU" sz="1400" dirty="0"/>
              <a:t> в режиме 24/7</a:t>
            </a:r>
          </a:p>
        </p:txBody>
      </p:sp>
      <p:cxnSp>
        <p:nvCxnSpPr>
          <p:cNvPr id="32" name="Прямая соединительная линия 31"/>
          <p:cNvCxnSpPr>
            <a:endCxn id="27" idx="0"/>
          </p:cNvCxnSpPr>
          <p:nvPr/>
        </p:nvCxnSpPr>
        <p:spPr>
          <a:xfrm flipH="1">
            <a:off x="5843591" y="3657575"/>
            <a:ext cx="240577" cy="2578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935449" y="3637083"/>
            <a:ext cx="326014" cy="2783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101634"/>
            <a:ext cx="6447501" cy="990906"/>
          </a:xfrm>
        </p:spPr>
        <p:txBody>
          <a:bodyPr>
            <a:normAutofit/>
          </a:bodyPr>
          <a:lstStyle/>
          <a:p>
            <a:r>
              <a:rPr lang="ru-RU" dirty="0" smtClean="0"/>
              <a:t>Преференции предприятия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87601-06E6-485E-BA3A-7703564E030D}" type="slidenum">
              <a:rPr lang="ru-RU" smtClean="0"/>
              <a:t>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03273" y="1155120"/>
            <a:ext cx="6152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0,01% - </a:t>
            </a:r>
            <a:r>
              <a:rPr lang="ru-RU" sz="1400" i="1" dirty="0" smtClean="0"/>
              <a:t>Комиссия Агента от суммы операции выдача наличных</a:t>
            </a:r>
          </a:p>
          <a:p>
            <a:pPr algn="ctr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5% </a:t>
            </a:r>
            <a:r>
              <a:rPr lang="ru-RU" sz="1400" b="1" i="1" dirty="0" smtClean="0"/>
              <a:t>- </a:t>
            </a:r>
            <a:r>
              <a:rPr lang="ru-RU" sz="1400" i="1" dirty="0" smtClean="0"/>
              <a:t>Дополнительная выручка от увеличения </a:t>
            </a:r>
            <a:r>
              <a:rPr lang="ru-RU" sz="1400" i="1" dirty="0" err="1" smtClean="0"/>
              <a:t>клиентопотока</a:t>
            </a:r>
            <a:endParaRPr lang="ru-RU" sz="1400" i="1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508000" y="962593"/>
            <a:ext cx="6296247" cy="937696"/>
          </a:xfrm>
          <a:prstGeom prst="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8000" y="2085553"/>
            <a:ext cx="6296246" cy="801071"/>
          </a:xfrm>
          <a:prstGeom prst="rect">
            <a:avLst/>
          </a:prstGeom>
          <a:noFill/>
          <a:ln w="19050"/>
          <a:effectLst>
            <a:outerShdw blurRad="8636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Мотивационная программа</a:t>
            </a:r>
            <a:r>
              <a:rPr lang="ru-RU" sz="1600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400" i="1" dirty="0" smtClean="0">
                <a:solidFill>
                  <a:schemeClr val="tx1"/>
                </a:solidFill>
              </a:rPr>
              <a:t>До 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7999 руб</a:t>
            </a:r>
            <a:r>
              <a:rPr lang="ru-RU" sz="1400" i="1" dirty="0" smtClean="0">
                <a:solidFill>
                  <a:schemeClr val="tx1"/>
                </a:solidFill>
              </a:rPr>
              <a:t>. в первый месяц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400" i="1" dirty="0" smtClean="0">
                <a:solidFill>
                  <a:schemeClr val="tx1"/>
                </a:solidFill>
              </a:rPr>
              <a:t>До 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1500 </a:t>
            </a:r>
            <a:r>
              <a:rPr lang="ru-RU" sz="1400" b="1" i="1" dirty="0" err="1" smtClean="0">
                <a:solidFill>
                  <a:schemeClr val="accent2">
                    <a:lumMod val="50000"/>
                  </a:schemeClr>
                </a:solidFill>
              </a:rPr>
              <a:t>руб</a:t>
            </a: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i="1" dirty="0" smtClean="0">
                <a:solidFill>
                  <a:schemeClr val="tx1"/>
                </a:solidFill>
              </a:rPr>
              <a:t>в последующие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9551" y="3075429"/>
            <a:ext cx="6264695" cy="649243"/>
          </a:xfrm>
          <a:prstGeom prst="rect">
            <a:avLst/>
          </a:prstGeom>
          <a:noFill/>
          <a:ln w="19050"/>
          <a:effectLst>
            <a:outerShdw blurRad="8636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1%- </a:t>
            </a:r>
            <a:r>
              <a:rPr lang="ru-RU" sz="1600" dirty="0" smtClean="0">
                <a:solidFill>
                  <a:schemeClr val="tx1"/>
                </a:solidFill>
              </a:rPr>
              <a:t>Специальная ставка </a:t>
            </a:r>
            <a:r>
              <a:rPr lang="ru-RU" sz="1600" dirty="0" err="1" smtClean="0">
                <a:solidFill>
                  <a:schemeClr val="tx1"/>
                </a:solidFill>
              </a:rPr>
              <a:t>Эквайринга</a:t>
            </a:r>
            <a:r>
              <a:rPr lang="ru-RU" sz="1600" dirty="0" smtClean="0">
                <a:solidFill>
                  <a:schemeClr val="tx1"/>
                </a:solidFill>
              </a:rPr>
              <a:t> для новых партнеров**  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08001" y="3860371"/>
            <a:ext cx="6296245" cy="1062250"/>
          </a:xfrm>
          <a:prstGeom prst="rect">
            <a:avLst/>
          </a:prstGeom>
          <a:noFill/>
          <a:ln w="19050"/>
          <a:effectLst>
            <a:outerShdw blurRad="8636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i="1" dirty="0" smtClean="0">
                <a:solidFill>
                  <a:schemeClr val="tx1"/>
                </a:solidFill>
              </a:rPr>
              <a:t>*</a:t>
            </a:r>
            <a:r>
              <a:rPr lang="ru-RU" sz="1000" i="1" dirty="0" smtClean="0">
                <a:solidFill>
                  <a:schemeClr val="tx1"/>
                </a:solidFill>
              </a:rPr>
              <a:t>Выплаты осуществляются при условии совершения не менее 1 операции выдачи наличных в месяц. Перечень населенных пунктов, участвующих в мотивационной программе, размещен на сайте.</a:t>
            </a:r>
          </a:p>
          <a:p>
            <a:pPr algn="ctr"/>
            <a:r>
              <a:rPr lang="ru-RU" sz="1000" i="1" dirty="0" smtClean="0">
                <a:solidFill>
                  <a:schemeClr val="tx1"/>
                </a:solidFill>
              </a:rPr>
              <a:t>**Только для новых клиентов, ранее не имевшим договор </a:t>
            </a:r>
            <a:r>
              <a:rPr lang="ru-RU" sz="1000" i="1" dirty="0" err="1" smtClean="0">
                <a:solidFill>
                  <a:schemeClr val="tx1"/>
                </a:solidFill>
              </a:rPr>
              <a:t>эквайринга</a:t>
            </a:r>
            <a:r>
              <a:rPr lang="ru-RU" sz="1000" i="1" dirty="0" smtClean="0">
                <a:solidFill>
                  <a:schemeClr val="tx1"/>
                </a:solidFill>
              </a:rPr>
              <a:t> в </a:t>
            </a:r>
            <a:r>
              <a:rPr lang="ru-RU" sz="1000" i="1" dirty="0" err="1" smtClean="0">
                <a:solidFill>
                  <a:schemeClr val="tx1"/>
                </a:solidFill>
              </a:rPr>
              <a:t>Сбер</a:t>
            </a:r>
            <a:r>
              <a:rPr lang="ru-RU" sz="1000" i="1" dirty="0" smtClean="0">
                <a:solidFill>
                  <a:schemeClr val="tx1"/>
                </a:solidFill>
              </a:rPr>
              <a:t>.</a:t>
            </a:r>
            <a:endParaRPr lang="ru-RU" sz="1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19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РАСХОДЫ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87601-06E6-485E-BA3A-7703564E030D}" type="slidenum">
              <a:rPr lang="ru-RU" smtClean="0"/>
              <a:t>5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08001" y="1420417"/>
            <a:ext cx="6447501" cy="792087"/>
          </a:xfrm>
          <a:prstGeom prst="rect">
            <a:avLst/>
          </a:prstGeom>
          <a:noFill/>
          <a:ln w="19050"/>
          <a:effectLst>
            <a:outerShdw blurRad="8636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1600" i="1" dirty="0" smtClean="0">
                <a:solidFill>
                  <a:schemeClr val="tx1"/>
                </a:solidFill>
              </a:rPr>
              <a:t>Оплата </a:t>
            </a:r>
            <a:r>
              <a:rPr lang="ru-RU" sz="1600" i="1" dirty="0">
                <a:solidFill>
                  <a:schemeClr val="tx1"/>
                </a:solidFill>
              </a:rPr>
              <a:t>налогов с доходов Агента 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512642" y="2572544"/>
            <a:ext cx="6447502" cy="792088"/>
          </a:xfrm>
          <a:prstGeom prst="rect">
            <a:avLst/>
          </a:prstGeom>
          <a:noFill/>
          <a:ln w="19050"/>
          <a:effectLst>
            <a:outerShdw blurRad="8636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ru-RU" sz="1200" i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8000" y="3645610"/>
            <a:ext cx="6447502" cy="799142"/>
          </a:xfrm>
          <a:prstGeom prst="rect">
            <a:avLst/>
          </a:prstGeom>
          <a:noFill/>
          <a:ln w="19050"/>
          <a:effectLst>
            <a:outerShdw blurRad="8636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>
                <a:solidFill>
                  <a:schemeClr val="tx1"/>
                </a:solidFill>
              </a:rPr>
              <a:t>Оплата за РКО и </a:t>
            </a:r>
            <a:r>
              <a:rPr lang="ru-RU" sz="1600" i="1" dirty="0" err="1" smtClean="0">
                <a:solidFill>
                  <a:schemeClr val="tx1"/>
                </a:solidFill>
              </a:rPr>
              <a:t>Эквайринг</a:t>
            </a:r>
            <a:r>
              <a:rPr lang="ru-RU" sz="1600" i="1" dirty="0" smtClean="0">
                <a:solidFill>
                  <a:schemeClr val="tx1"/>
                </a:solidFill>
              </a:rPr>
              <a:t> </a:t>
            </a:r>
            <a:endParaRPr lang="ru-RU" sz="1200" i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0591" y="2764216"/>
            <a:ext cx="64475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/>
              <a:t>Оплата за аренду кассы </a:t>
            </a:r>
            <a:r>
              <a:rPr lang="ru-RU" sz="1600" i="1" dirty="0" err="1" smtClean="0"/>
              <a:t>Эватор</a:t>
            </a:r>
            <a:r>
              <a:rPr lang="ru-RU" sz="1600" i="1" dirty="0" smtClean="0"/>
              <a:t> (при необходимости</a:t>
            </a:r>
            <a:r>
              <a:rPr lang="ru-RU" i="1" dirty="0" smtClean="0"/>
              <a:t>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81655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330" y="3222717"/>
            <a:ext cx="2384888" cy="19223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Требования к Банковскому платежному агенту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87601-06E6-485E-BA3A-7703564E030D}" type="slidenum">
              <a:rPr lang="ru-RU" smtClean="0"/>
              <a:t>6</a:t>
            </a:fld>
            <a:endParaRPr lang="ru-RU"/>
          </a:p>
        </p:txBody>
      </p:sp>
      <p:grpSp>
        <p:nvGrpSpPr>
          <p:cNvPr id="29" name="Группа 28"/>
          <p:cNvGrpSpPr/>
          <p:nvPr/>
        </p:nvGrpSpPr>
        <p:grpSpPr>
          <a:xfrm>
            <a:off x="611560" y="1385203"/>
            <a:ext cx="7947650" cy="3071929"/>
            <a:chOff x="411539" y="1507185"/>
            <a:chExt cx="6845435" cy="2606995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444615" y="2764401"/>
              <a:ext cx="6588563" cy="23507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b">
              <a:spAutoFit/>
            </a:bodyPr>
            <a:lstStyle/>
            <a:p>
              <a:pPr marL="285750" marR="0" lvl="0" indent="-285750" defTabSz="330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>
                  <a:tab pos="8521700" algn="r"/>
                </a:tabLst>
                <a:defRPr/>
              </a:pPr>
              <a:r>
                <a:rPr lang="ru-RU" altLang="de-DE" dirty="0">
                  <a:solidFill>
                    <a:srgbClr val="000000"/>
                  </a:solidFill>
                </a:rPr>
                <a:t>К</a:t>
              </a:r>
              <a:r>
                <a:rPr lang="ru-RU" altLang="de-DE" dirty="0" smtClean="0">
                  <a:solidFill>
                    <a:srgbClr val="000000"/>
                  </a:solidFill>
                </a:rPr>
                <a:t>ассовое </a:t>
              </a:r>
              <a:r>
                <a:rPr lang="ru-RU" altLang="de-DE" dirty="0">
                  <a:solidFill>
                    <a:srgbClr val="000000"/>
                  </a:solidFill>
                </a:rPr>
                <a:t>оборудование </a:t>
              </a:r>
              <a:r>
                <a:rPr lang="ru-RU" altLang="de-DE" dirty="0" err="1">
                  <a:solidFill>
                    <a:srgbClr val="000000"/>
                  </a:solidFill>
                </a:rPr>
                <a:t>Эвотор</a:t>
              </a:r>
              <a:endParaRPr lang="en-US" altLang="de-DE" dirty="0">
                <a:solidFill>
                  <a:srgbClr val="000000"/>
                </a:solidFill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11539" y="1507185"/>
              <a:ext cx="6483600" cy="23507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b">
              <a:spAutoFit/>
            </a:bodyPr>
            <a:lstStyle/>
            <a:p>
              <a:pPr marL="285750" marR="0" lvl="0" indent="-285750" algn="l" defTabSz="330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>
                  <a:tab pos="8521700" algn="r"/>
                </a:tabLst>
                <a:defRPr/>
              </a:pPr>
              <a:r>
                <a:rPr kumimoji="0" lang="ru-RU" altLang="de-DE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Форма налогообложения предприятия: УСН</a:t>
              </a:r>
              <a:endParaRPr kumimoji="0" lang="en-US" altLang="de-DE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431707" y="2320652"/>
              <a:ext cx="3440510" cy="23451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b">
              <a:spAutoFit/>
            </a:bodyPr>
            <a:lstStyle/>
            <a:p>
              <a:pPr marL="285750" indent="-285750" defTabSz="330200">
                <a:buFont typeface="Arial" panose="020B0604020202020204" pitchFamily="34" charset="0"/>
                <a:buChar char="•"/>
                <a:tabLst>
                  <a:tab pos="8521700" algn="r"/>
                </a:tabLst>
              </a:pPr>
              <a:r>
                <a:rPr lang="ru-RU" altLang="de-DE" dirty="0">
                  <a:solidFill>
                    <a:srgbClr val="000000"/>
                  </a:solidFill>
                </a:rPr>
                <a:t>Наличие эквайринга в </a:t>
              </a:r>
              <a:r>
                <a:rPr lang="ru-RU" altLang="de-DE" dirty="0" smtClean="0">
                  <a:solidFill>
                    <a:srgbClr val="000000"/>
                  </a:solidFill>
                </a:rPr>
                <a:t>Сбербанке</a:t>
              </a:r>
              <a:endParaRPr lang="en-US" altLang="de-DE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411539" y="1881860"/>
              <a:ext cx="6845435" cy="263824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b">
              <a:spAutoFit/>
            </a:bodyPr>
            <a:lstStyle/>
            <a:p>
              <a:pPr marL="285750" indent="-285750" defTabSz="330200">
                <a:buFont typeface="Arial" panose="020B0604020202020204" pitchFamily="34" charset="0"/>
                <a:buChar char="•"/>
                <a:tabLst>
                  <a:tab pos="8521700" algn="r"/>
                </a:tabLst>
              </a:pPr>
              <a:r>
                <a:rPr lang="ru-RU" altLang="de-DE" dirty="0">
                  <a:solidFill>
                    <a:srgbClr val="000000"/>
                  </a:solidFill>
                </a:rPr>
                <a:t>Наличие расчётного счета в </a:t>
              </a:r>
              <a:r>
                <a:rPr lang="ru-RU" altLang="de-DE" dirty="0" smtClean="0">
                  <a:solidFill>
                    <a:srgbClr val="000000"/>
                  </a:solidFill>
                </a:rPr>
                <a:t>Сбербанке/открыть </a:t>
              </a:r>
              <a:r>
                <a:rPr lang="ru-RU" altLang="de-DE" dirty="0">
                  <a:solidFill>
                    <a:srgbClr val="000000"/>
                  </a:solidFill>
                </a:rPr>
                <a:t>расчетный </a:t>
              </a:r>
              <a:r>
                <a:rPr lang="ru-RU" altLang="de-DE" dirty="0" smtClean="0">
                  <a:solidFill>
                    <a:srgbClr val="000000"/>
                  </a:solidFill>
                </a:rPr>
                <a:t>счет</a:t>
              </a:r>
              <a:endParaRPr lang="en-US" altLang="de-DE" dirty="0">
                <a:solidFill>
                  <a:srgbClr val="000000"/>
                </a:solidFill>
              </a:endParaRPr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448069" y="3173878"/>
              <a:ext cx="6588563" cy="94030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b">
              <a:spAutoFit/>
            </a:bodyPr>
            <a:lstStyle/>
            <a:p>
              <a:pPr marL="285750" marR="0" lvl="0" indent="-285750" defTabSz="330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>
                  <a:tab pos="8521700" algn="r"/>
                </a:tabLst>
                <a:defRPr/>
              </a:pPr>
              <a:r>
                <a:rPr lang="ru-RU" altLang="de-DE" dirty="0" smtClean="0">
                  <a:solidFill>
                    <a:srgbClr val="000000"/>
                  </a:solidFill>
                </a:rPr>
                <a:t>Устойчивая связь / Интернет сигнал не менее 128 кб/с </a:t>
              </a:r>
            </a:p>
            <a:p>
              <a:pPr marR="0" lvl="0" defTabSz="330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>
                  <a:tab pos="8521700" algn="r"/>
                </a:tabLst>
                <a:defRPr/>
              </a:pPr>
              <a:r>
                <a:rPr lang="ru-RU" altLang="de-DE" dirty="0" smtClean="0">
                  <a:solidFill>
                    <a:srgbClr val="000000"/>
                  </a:solidFill>
                </a:rPr>
                <a:t>для выдачи наличных, не менее 1</a:t>
              </a:r>
              <a:r>
                <a:rPr lang="ru-RU" dirty="0" smtClean="0"/>
                <a:t>.0 </a:t>
              </a:r>
              <a:r>
                <a:rPr lang="ru-RU" dirty="0" err="1"/>
                <a:t>мб</a:t>
              </a:r>
              <a:r>
                <a:rPr lang="ru-RU" dirty="0"/>
                <a:t>/с минимальная, </a:t>
              </a:r>
              <a:endParaRPr lang="ru-RU" dirty="0" smtClean="0"/>
            </a:p>
            <a:p>
              <a:pPr marR="0" lvl="0" defTabSz="330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>
                  <a:tab pos="8521700" algn="r"/>
                </a:tabLst>
                <a:defRPr/>
              </a:pPr>
              <a:r>
                <a:rPr lang="ru-RU" dirty="0" smtClean="0"/>
                <a:t>1.5мб/с рекомендуемая для приема платежей </a:t>
              </a:r>
              <a:endParaRPr lang="ru-RU" altLang="de-DE" dirty="0" smtClean="0">
                <a:solidFill>
                  <a:srgbClr val="000000"/>
                </a:solidFill>
              </a:endParaRPr>
            </a:p>
            <a:p>
              <a:pPr marL="285750" marR="0" lvl="0" indent="-285750" defTabSz="330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>
                  <a:tab pos="8521700" algn="r"/>
                </a:tabLst>
                <a:defRPr/>
              </a:pPr>
              <a:endParaRPr lang="en-US" altLang="de-DE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40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3085"/>
            <a:ext cx="6752044" cy="1024783"/>
          </a:xfrm>
        </p:spPr>
        <p:txBody>
          <a:bodyPr>
            <a:normAutofit/>
          </a:bodyPr>
          <a:lstStyle/>
          <a:p>
            <a:r>
              <a:rPr lang="ru-RU" dirty="0" smtClean="0"/>
              <a:t>Как стать Банковским платежным агентом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87601-06E6-485E-BA3A-7703564E030D}" type="slidenum">
              <a:rPr lang="ru-RU" smtClean="0"/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03834" y="142041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1.</a:t>
            </a:r>
            <a:r>
              <a:rPr lang="ru-RU" b="1" dirty="0" smtClean="0"/>
              <a:t> </a:t>
            </a:r>
            <a:r>
              <a:rPr lang="ru-RU" b="1" dirty="0"/>
              <a:t>Проверить режим </a:t>
            </a:r>
            <a:r>
              <a:rPr lang="ru-RU" b="1" dirty="0" smtClean="0"/>
              <a:t>налогообложения  </a:t>
            </a:r>
            <a:r>
              <a:rPr lang="ru-RU" b="1" dirty="0"/>
              <a:t>(возможно только для </a:t>
            </a:r>
            <a:r>
              <a:rPr lang="ru-RU" b="1" dirty="0" smtClean="0"/>
              <a:t>УСН)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2212504"/>
            <a:ext cx="7416824" cy="1992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2. Подключить РКО и </a:t>
            </a:r>
            <a:r>
              <a:rPr lang="ru-RU" b="1" dirty="0" err="1" smtClean="0"/>
              <a:t>Эквайринг</a:t>
            </a:r>
            <a:r>
              <a:rPr lang="ru-RU" b="1" dirty="0" smtClean="0"/>
              <a:t> ПАО Сбербанк </a:t>
            </a:r>
          </a:p>
          <a:p>
            <a:endParaRPr lang="ru-RU" sz="1100" b="1" dirty="0"/>
          </a:p>
          <a:p>
            <a:r>
              <a:rPr lang="ru-RU" b="1" dirty="0" smtClean="0"/>
              <a:t>3. Подписать договор Банковского платежного агента</a:t>
            </a:r>
          </a:p>
          <a:p>
            <a:endParaRPr lang="ru-RU" sz="1050" b="1" dirty="0" smtClean="0"/>
          </a:p>
          <a:p>
            <a:r>
              <a:rPr lang="ru-RU" b="1" dirty="0" smtClean="0"/>
              <a:t>4. Получить </a:t>
            </a:r>
            <a:r>
              <a:rPr lang="ru-RU" b="1" dirty="0"/>
              <a:t>ОКВЭД № 6619 (налоговая/личный кабинет </a:t>
            </a:r>
            <a:r>
              <a:rPr lang="en-US" b="1" dirty="0"/>
              <a:t>on-line</a:t>
            </a:r>
            <a:r>
              <a:rPr lang="ru-RU" b="1" dirty="0" smtClean="0"/>
              <a:t>)</a:t>
            </a:r>
          </a:p>
          <a:p>
            <a:endParaRPr lang="ru-RU" sz="1050" b="1" dirty="0"/>
          </a:p>
          <a:p>
            <a:r>
              <a:rPr lang="ru-RU" b="1" dirty="0" smtClean="0"/>
              <a:t>5. Зарегистрировать </a:t>
            </a:r>
            <a:r>
              <a:rPr lang="ru-RU" b="1" dirty="0" err="1"/>
              <a:t>Эвотор</a:t>
            </a:r>
            <a:r>
              <a:rPr lang="ru-RU" b="1" dirty="0"/>
              <a:t> в ФНС </a:t>
            </a:r>
            <a:endParaRPr lang="ru-RU" b="1" dirty="0" smtClean="0"/>
          </a:p>
          <a:p>
            <a:r>
              <a:rPr lang="ru-RU" sz="1600" dirty="0" smtClean="0"/>
              <a:t>- в </a:t>
            </a:r>
            <a:r>
              <a:rPr lang="ru-RU" sz="1600" dirty="0"/>
              <a:t>случае аренды у </a:t>
            </a:r>
            <a:r>
              <a:rPr lang="ru-RU" sz="1600" dirty="0" smtClean="0"/>
              <a:t>Банка </a:t>
            </a:r>
            <a:r>
              <a:rPr lang="ru-RU" sz="1600" dirty="0"/>
              <a:t>регистрацию проводит банковский </a:t>
            </a:r>
            <a:r>
              <a:rPr lang="ru-RU" sz="1600" dirty="0" smtClean="0"/>
              <a:t>специалист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12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Описание услуги «Выдача наличных»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013549" y="1780456"/>
            <a:ext cx="5942828" cy="187487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ru-RU" sz="1400" dirty="0"/>
              <a:t>лимит снятия наличных денежных средств  за одну операцию до 5 000 рублей, до 20 000 руб. в сутки;</a:t>
            </a:r>
            <a:endParaRPr lang="ru-RU" sz="1400" dirty="0">
              <a:latin typeface="+mn-lt"/>
            </a:endParaRPr>
          </a:p>
          <a:p>
            <a:pPr marL="257175" indent="-257175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+mn-lt"/>
              </a:rPr>
              <a:t>валюта </a:t>
            </a:r>
            <a:r>
              <a:rPr lang="ru-RU" sz="1400" dirty="0">
                <a:latin typeface="+mn-lt"/>
              </a:rPr>
              <a:t>выдачи – рубли;</a:t>
            </a:r>
          </a:p>
          <a:p>
            <a:pPr marL="257175" indent="-257175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ru-RU" sz="1400" dirty="0">
                <a:latin typeface="+mn-lt"/>
              </a:rPr>
              <a:t>операции выдачи наличных кратны 100 рублям</a:t>
            </a:r>
            <a:r>
              <a:rPr lang="ru-RU" sz="1400" dirty="0" smtClean="0">
                <a:latin typeface="+mn-lt"/>
              </a:rPr>
              <a:t>; </a:t>
            </a:r>
          </a:p>
          <a:p>
            <a:pPr marL="257175" indent="-257175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+mn-lt"/>
              </a:rPr>
              <a:t>минимальная сумма выдачи 100 рублей;</a:t>
            </a:r>
            <a:endParaRPr lang="ru-RU" sz="1400" dirty="0">
              <a:latin typeface="+mn-lt"/>
            </a:endParaRPr>
          </a:p>
          <a:p>
            <a:pPr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ru-RU" sz="1400" dirty="0" smtClean="0"/>
              <a:t>при </a:t>
            </a:r>
            <a:r>
              <a:rPr lang="ru-RU" sz="1400" dirty="0"/>
              <a:t>выдаче наличных обязательна покупка на </a:t>
            </a:r>
            <a:r>
              <a:rPr lang="ru-RU" sz="1400"/>
              <a:t>любую </a:t>
            </a:r>
            <a:r>
              <a:rPr lang="ru-RU" sz="1400" smtClean="0"/>
              <a:t>сумму. </a:t>
            </a:r>
            <a:endParaRPr lang="en-US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87601-06E6-485E-BA3A-7703564E030D}" type="slidenum">
              <a:rPr lang="ru-RU" smtClean="0"/>
              <a:t>8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03" y="1225858"/>
            <a:ext cx="1493305" cy="362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34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Контактные данные для взаимодействия </a:t>
            </a:r>
            <a:br>
              <a:rPr lang="ru-RU" dirty="0" smtClean="0"/>
            </a:br>
            <a:r>
              <a:rPr lang="ru-RU" dirty="0" smtClean="0"/>
              <a:t>по вопросу подключения услуги БПА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Руководитель направления сервиса ОЗП УПП Омского ГОСБ №8634 -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8-8007070070-5449-1619 </a:t>
            </a:r>
            <a:r>
              <a:rPr lang="ru-RU" dirty="0" smtClean="0"/>
              <a:t>Светлана. </a:t>
            </a:r>
          </a:p>
          <a:p>
            <a:r>
              <a:rPr lang="ru-RU" dirty="0" smtClean="0"/>
              <a:t>Менеджер по сервису ОЗП УПП Омского ГОСБ №8634 </a:t>
            </a:r>
            <a:r>
              <a:rPr lang="ru-RU" dirty="0" smtClean="0"/>
              <a:t>–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/>
              <a:t>8-8007070070-5449-1612  </a:t>
            </a:r>
            <a:r>
              <a:rPr lang="ru-RU" dirty="0" smtClean="0"/>
              <a:t>Татьяна.   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87601-06E6-485E-BA3A-7703564E030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8502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9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2&quot;&gt;&lt;elem m_fUsage=&quot;3.87559000000000030000E+000&quot;&gt;&lt;m_msothmcolidx val=&quot;0&quot;/&gt;&lt;m_rgb r=&quot;06&quot; g=&quot;06&quot; b=&quot;E1&quot;/&gt;&lt;m_nBrightness val=&quot;0&quot;/&gt;&lt;/elem&gt;&lt;elem m_fUsage=&quot;8.10000000000000050000E-001&quot;&gt;&lt;m_msothmcolidx val=&quot;0&quot;/&gt;&lt;m_rgb r=&quot;0B&quot; g=&quot;59&quot; b=&quot;2A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ber_present_gedonizm1">
  <a:themeElements>
    <a:clrScheme name="sber_present_gedonizm1 14">
      <a:dk1>
        <a:srgbClr val="000000"/>
      </a:dk1>
      <a:lt1>
        <a:srgbClr val="FFFFFF"/>
      </a:lt1>
      <a:dk2>
        <a:srgbClr val="292929"/>
      </a:dk2>
      <a:lt2>
        <a:srgbClr val="808080"/>
      </a:lt2>
      <a:accent1>
        <a:srgbClr val="7DC244"/>
      </a:accent1>
      <a:accent2>
        <a:srgbClr val="FF9900"/>
      </a:accent2>
      <a:accent3>
        <a:srgbClr val="FFFFFF"/>
      </a:accent3>
      <a:accent4>
        <a:srgbClr val="000000"/>
      </a:accent4>
      <a:accent5>
        <a:srgbClr val="BFDDB0"/>
      </a:accent5>
      <a:accent6>
        <a:srgbClr val="E78A00"/>
      </a:accent6>
      <a:hlink>
        <a:srgbClr val="00703C"/>
      </a:hlink>
      <a:folHlink>
        <a:srgbClr val="439639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28" charset="-128"/>
          </a:defRPr>
        </a:defPPr>
      </a:lstStyle>
    </a:lnDef>
  </a:objectDefaults>
  <a:extraClrSchemeLst>
    <a:extraClrScheme>
      <a:clrScheme name="sber_present_gedonizm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CC841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5E0B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CC841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5E0B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14">
        <a:dk1>
          <a:srgbClr val="000000"/>
        </a:dk1>
        <a:lt1>
          <a:srgbClr val="FFFFFF"/>
        </a:lt1>
        <a:dk2>
          <a:srgbClr val="292929"/>
        </a:dk2>
        <a:lt2>
          <a:srgbClr val="808080"/>
        </a:lt2>
        <a:accent1>
          <a:srgbClr val="7DC244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BFDDB0"/>
        </a:accent5>
        <a:accent6>
          <a:srgbClr val="E78A00"/>
        </a:accent6>
        <a:hlink>
          <a:srgbClr val="00703C"/>
        </a:hlink>
        <a:folHlink>
          <a:srgbClr val="4396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44614</TotalTime>
  <Words>450</Words>
  <Application>Microsoft Office PowerPoint</Application>
  <PresentationFormat>Произвольный</PresentationFormat>
  <Paragraphs>81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Arial</vt:lpstr>
      <vt:lpstr>Calibri</vt:lpstr>
      <vt:lpstr>Century Schoolbook</vt:lpstr>
      <vt:lpstr>Trebuchet MS</vt:lpstr>
      <vt:lpstr>Wingdings</vt:lpstr>
      <vt:lpstr>Wingdings 3</vt:lpstr>
      <vt:lpstr>ヒラギノ角ゴ Pro W3</vt:lpstr>
      <vt:lpstr>sber_present_gedonizm1</vt:lpstr>
      <vt:lpstr>Аспект</vt:lpstr>
      <vt:lpstr>think-cell Slide</vt:lpstr>
      <vt:lpstr>БАНКОВСКИЙ ПЛАТЕЖНЫЙ АГЕНТ</vt:lpstr>
      <vt:lpstr>ПРОЕКТ АГЕНТСКАЯ СЕТЬ  снятие наличных   </vt:lpstr>
      <vt:lpstr>Плюсы для участников проекта Агентская сеть</vt:lpstr>
      <vt:lpstr>Преференции предприятия</vt:lpstr>
      <vt:lpstr>РАСХОДЫ</vt:lpstr>
      <vt:lpstr>Требования к Банковскому платежному агенту</vt:lpstr>
      <vt:lpstr>Как стать Банковским платежным агентом</vt:lpstr>
      <vt:lpstr>Описание услуги «Выдача наличных»</vt:lpstr>
      <vt:lpstr>Контактные данные для взаимодействия  по вопросу подключения услуги БПА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Цыганова Алла Алексеевна</dc:creator>
  <cp:lastModifiedBy>Левицкая Светлана Васильевна</cp:lastModifiedBy>
  <cp:revision>3006</cp:revision>
  <cp:lastPrinted>2017-02-13T10:48:59Z</cp:lastPrinted>
  <dcterms:created xsi:type="dcterms:W3CDTF">2014-10-09T11:20:04Z</dcterms:created>
  <dcterms:modified xsi:type="dcterms:W3CDTF">2024-07-24T08:01:11Z</dcterms:modified>
</cp:coreProperties>
</file>